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7" r:id="rId4"/>
    <p:sldId id="258" r:id="rId5"/>
    <p:sldId id="269" r:id="rId6"/>
    <p:sldId id="259" r:id="rId7"/>
    <p:sldId id="267" r:id="rId8"/>
    <p:sldId id="270" r:id="rId9"/>
    <p:sldId id="268" r:id="rId10"/>
    <p:sldId id="271" r:id="rId11"/>
    <p:sldId id="272" r:id="rId12"/>
    <p:sldId id="260" r:id="rId13"/>
    <p:sldId id="261" r:id="rId14"/>
    <p:sldId id="262" r:id="rId15"/>
    <p:sldId id="26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F16EE2E-075E-45FB-9FF1-0F1E45DB0179}" type="datetimeFigureOut">
              <a:rPr lang="en-US" smtClean="0"/>
              <a:pPr/>
              <a:t>4/14/2014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913E36C-D760-4338-929D-19650C56D9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16EE2E-075E-45FB-9FF1-0F1E45DB0179}" type="datetimeFigureOut">
              <a:rPr lang="en-US" smtClean="0"/>
              <a:pPr/>
              <a:t>4/14/2014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913E36C-D760-4338-929D-19650C56D9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16EE2E-075E-45FB-9FF1-0F1E45DB0179}" type="datetimeFigureOut">
              <a:rPr lang="en-US" smtClean="0"/>
              <a:pPr/>
              <a:t>4/14/2014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913E36C-D760-4338-929D-19650C56D90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21946E1B-71E5-4708-A9A5-9A9CB7BCA29C}" type="slidenum">
              <a:rPr lang="en-US" altLang="en-US">
                <a:solidFill>
                  <a:srgbClr val="000000"/>
                </a:solidFill>
              </a:rPr>
              <a:pPr/>
              <a:t>‹#›</a:t>
            </a:fld>
            <a:r>
              <a:rPr lang="en-US" altLang="en-US">
                <a:solidFill>
                  <a:srgbClr val="000000"/>
                </a:solidFill>
              </a:rPr>
              <a:t> </a:t>
            </a:r>
            <a:r>
              <a:rPr lang="en-US" altLang="en-US" sz="1200">
                <a:solidFill>
                  <a:srgbClr val="000000"/>
                </a:solidFill>
              </a:rPr>
              <a:t>  </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FFB5A3C-E08B-4AAC-8853-D6CF11532FFA}" type="slidenum">
              <a:rPr lang="en-US" altLang="en-US">
                <a:solidFill>
                  <a:srgbClr val="000000"/>
                </a:solidFill>
              </a:rPr>
              <a:pPr/>
              <a:t>‹#›</a:t>
            </a:fld>
            <a:r>
              <a:rPr lang="en-US" altLang="en-US">
                <a:solidFill>
                  <a:srgbClr val="000000"/>
                </a:solidFill>
              </a:rPr>
              <a:t> </a:t>
            </a:r>
            <a:r>
              <a:rPr lang="en-US" altLang="en-US" sz="1200">
                <a:solidFill>
                  <a:srgbClr val="000000"/>
                </a:solidFill>
              </a:rPr>
              <a:t>  </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9126A4F0-DD0F-4C4D-B0DC-B2E310DCE2D3}" type="slidenum">
              <a:rPr lang="en-US" altLang="en-US">
                <a:solidFill>
                  <a:srgbClr val="000000"/>
                </a:solidFill>
              </a:rPr>
              <a:pPr/>
              <a:t>‹#›</a:t>
            </a:fld>
            <a:r>
              <a:rPr lang="en-US" altLang="en-US">
                <a:solidFill>
                  <a:srgbClr val="000000"/>
                </a:solidFill>
              </a:rPr>
              <a:t> </a:t>
            </a:r>
            <a:r>
              <a:rPr lang="en-US" altLang="en-US" sz="1200">
                <a:solidFill>
                  <a:srgbClr val="000000"/>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81200" y="1295400"/>
            <a:ext cx="24003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3900" y="1295400"/>
            <a:ext cx="24003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2CF34528-9734-42C3-B498-F8243951B16F}" type="slidenum">
              <a:rPr lang="en-US" altLang="en-US">
                <a:solidFill>
                  <a:srgbClr val="000000"/>
                </a:solidFill>
              </a:rPr>
              <a:pPr/>
              <a:t>‹#›</a:t>
            </a:fld>
            <a:r>
              <a:rPr lang="en-US" altLang="en-US">
                <a:solidFill>
                  <a:srgbClr val="000000"/>
                </a:solidFill>
              </a:rPr>
              <a:t> </a:t>
            </a:r>
            <a:r>
              <a:rPr lang="en-US" altLang="en-US" sz="1200">
                <a:solidFill>
                  <a:srgbClr val="000000"/>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22C848D1-0D03-4128-9CF9-A19D6AE58FC9}" type="slidenum">
              <a:rPr lang="en-US" altLang="en-US">
                <a:solidFill>
                  <a:srgbClr val="000000"/>
                </a:solidFill>
              </a:rPr>
              <a:pPr/>
              <a:t>‹#›</a:t>
            </a:fld>
            <a:r>
              <a:rPr lang="en-US" altLang="en-US">
                <a:solidFill>
                  <a:srgbClr val="000000"/>
                </a:solidFill>
              </a:rPr>
              <a:t> </a:t>
            </a:r>
            <a:r>
              <a:rPr lang="en-US" altLang="en-US" sz="1200">
                <a:solidFill>
                  <a:srgbClr val="000000"/>
                </a:solidFill>
              </a:rPr>
              <a:t>  </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C1981D62-8164-4C8E-8F86-4A34DEE4CEA0}" type="slidenum">
              <a:rPr lang="en-US" altLang="en-US">
                <a:solidFill>
                  <a:srgbClr val="000000"/>
                </a:solidFill>
              </a:rPr>
              <a:pPr/>
              <a:t>‹#›</a:t>
            </a:fld>
            <a:r>
              <a:rPr lang="en-US" altLang="en-US">
                <a:solidFill>
                  <a:srgbClr val="000000"/>
                </a:solidFill>
              </a:rPr>
              <a:t> </a:t>
            </a:r>
            <a:r>
              <a:rPr lang="en-US" altLang="en-US" sz="1200">
                <a:solidFill>
                  <a:srgbClr val="000000"/>
                </a:solidFill>
              </a:rPr>
              <a:t>  </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4BD83BE-7548-4A77-ACED-65FFEDEFA887}" type="slidenum">
              <a:rPr lang="en-US" altLang="en-US">
                <a:solidFill>
                  <a:srgbClr val="000000"/>
                </a:solidFill>
              </a:rPr>
              <a:pPr/>
              <a:t>‹#›</a:t>
            </a:fld>
            <a:r>
              <a:rPr lang="en-US" altLang="en-US">
                <a:solidFill>
                  <a:srgbClr val="000000"/>
                </a:solidFill>
              </a:rPr>
              <a:t> </a:t>
            </a:r>
            <a:r>
              <a:rPr lang="en-US" altLang="en-US" sz="1200">
                <a:solidFill>
                  <a:srgbClr val="000000"/>
                </a:solidFill>
              </a:rPr>
              <a:t>  </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CA718B26-21EF-4D07-8099-53C453BC4564}" type="slidenum">
              <a:rPr lang="en-US" altLang="en-US">
                <a:solidFill>
                  <a:srgbClr val="000000"/>
                </a:solidFill>
              </a:rPr>
              <a:pPr/>
              <a:t>‹#›</a:t>
            </a:fld>
            <a:r>
              <a:rPr lang="en-US" altLang="en-US">
                <a:solidFill>
                  <a:srgbClr val="000000"/>
                </a:solidFill>
              </a:rPr>
              <a:t> </a:t>
            </a:r>
            <a:r>
              <a:rPr lang="en-US" altLang="en-US" sz="1200">
                <a:solidFill>
                  <a:srgbClr val="000000"/>
                </a:solidFill>
              </a:rPr>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16EE2E-075E-45FB-9FF1-0F1E45DB0179}" type="datetimeFigureOut">
              <a:rPr lang="en-US" smtClean="0"/>
              <a:pPr/>
              <a:t>4/14/2014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913E36C-D760-4338-929D-19650C56D90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1155C175-2180-4A98-8336-DC747F557C24}" type="slidenum">
              <a:rPr lang="en-US" altLang="en-US">
                <a:solidFill>
                  <a:srgbClr val="000000"/>
                </a:solidFill>
              </a:rPr>
              <a:pPr/>
              <a:t>‹#›</a:t>
            </a:fld>
            <a:r>
              <a:rPr lang="en-US" altLang="en-US">
                <a:solidFill>
                  <a:srgbClr val="000000"/>
                </a:solidFill>
              </a:rPr>
              <a:t> </a:t>
            </a:r>
            <a:r>
              <a:rPr lang="en-US" altLang="en-US" sz="1200">
                <a:solidFill>
                  <a:srgbClr val="000000"/>
                </a:solidFill>
              </a:rPr>
              <a:t>  </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86D85C75-05D9-4C7A-9AD6-374FFD1F3056}" type="slidenum">
              <a:rPr lang="en-US" altLang="en-US">
                <a:solidFill>
                  <a:srgbClr val="000000"/>
                </a:solidFill>
              </a:rPr>
              <a:pPr/>
              <a:t>‹#›</a:t>
            </a:fld>
            <a:r>
              <a:rPr lang="en-US" altLang="en-US">
                <a:solidFill>
                  <a:srgbClr val="000000"/>
                </a:solidFill>
              </a:rPr>
              <a:t> </a:t>
            </a:r>
            <a:r>
              <a:rPr lang="en-US" altLang="en-US" sz="1200">
                <a:solidFill>
                  <a:srgbClr val="000000"/>
                </a:solidFill>
              </a:rPr>
              <a:t>  </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181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18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B65E4D7D-C88B-4EF6-90D1-74CEB41F0562}" type="slidenum">
              <a:rPr lang="en-US" altLang="en-US">
                <a:solidFill>
                  <a:srgbClr val="000000"/>
                </a:solidFill>
              </a:rPr>
              <a:pPr/>
              <a:t>‹#›</a:t>
            </a:fld>
            <a:r>
              <a:rPr lang="en-US" altLang="en-US">
                <a:solidFill>
                  <a:srgbClr val="000000"/>
                </a:solidFill>
              </a:rPr>
              <a:t> </a:t>
            </a:r>
            <a:r>
              <a:rPr lang="en-US" altLang="en-US" sz="1200">
                <a:solidFill>
                  <a:srgbClr val="000000"/>
                </a:solidFill>
              </a:rPr>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F16EE2E-075E-45FB-9FF1-0F1E45DB0179}" type="datetimeFigureOut">
              <a:rPr lang="en-US" smtClean="0"/>
              <a:pPr/>
              <a:t>4/14/2014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913E36C-D760-4338-929D-19650C56D90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F16EE2E-075E-45FB-9FF1-0F1E45DB0179}" type="datetimeFigureOut">
              <a:rPr lang="en-US" smtClean="0"/>
              <a:pPr/>
              <a:t>4/14/2014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913E36C-D760-4338-929D-19650C56D90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F16EE2E-075E-45FB-9FF1-0F1E45DB0179}" type="datetimeFigureOut">
              <a:rPr lang="en-US" smtClean="0"/>
              <a:pPr/>
              <a:t>4/14/2014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913E36C-D760-4338-929D-19650C56D90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F16EE2E-075E-45FB-9FF1-0F1E45DB0179}" type="datetimeFigureOut">
              <a:rPr lang="en-US" smtClean="0"/>
              <a:pPr/>
              <a:t>4/14/2014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913E36C-D760-4338-929D-19650C56D90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F16EE2E-075E-45FB-9FF1-0F1E45DB0179}" type="datetimeFigureOut">
              <a:rPr lang="en-US" smtClean="0"/>
              <a:pPr/>
              <a:t>4/14/2014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913E36C-D760-4338-929D-19650C56D9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F16EE2E-075E-45FB-9FF1-0F1E45DB0179}" type="datetimeFigureOut">
              <a:rPr lang="en-US" smtClean="0"/>
              <a:pPr/>
              <a:t>4/14/2014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913E36C-D760-4338-929D-19650C56D90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F16EE2E-075E-45FB-9FF1-0F1E45DB0179}" type="datetimeFigureOut">
              <a:rPr lang="en-US" smtClean="0"/>
              <a:pPr/>
              <a:t>4/14/2014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913E36C-D760-4338-929D-19650C56D90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F16EE2E-075E-45FB-9FF1-0F1E45DB0179}" type="datetimeFigureOut">
              <a:rPr lang="en-US" smtClean="0"/>
              <a:pPr/>
              <a:t>4/14/2014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913E36C-D760-4338-929D-19650C56D9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57200" y="277813"/>
            <a:ext cx="8229600" cy="865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Chapter 1:  Urban Services</a:t>
            </a:r>
            <a:br>
              <a:rPr lang="en-US" altLang="en-US" smtClean="0"/>
            </a:br>
            <a:r>
              <a:rPr lang="en-US" altLang="en-US" smtClean="0"/>
              <a:t>Lesson Plan</a:t>
            </a:r>
          </a:p>
        </p:txBody>
      </p:sp>
      <p:sp>
        <p:nvSpPr>
          <p:cNvPr id="16387" name="Rectangle 3"/>
          <p:cNvSpPr>
            <a:spLocks noGrp="1" noChangeArrowheads="1"/>
          </p:cNvSpPr>
          <p:nvPr>
            <p:ph type="body" idx="1"/>
          </p:nvPr>
        </p:nvSpPr>
        <p:spPr bwMode="auto">
          <a:xfrm>
            <a:off x="1981200" y="1295400"/>
            <a:ext cx="49530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Level 1</a:t>
            </a:r>
          </a:p>
          <a:p>
            <a:pPr lvl="1"/>
            <a:r>
              <a:rPr lang="en-US" smtClean="0"/>
              <a:t>Level 2</a:t>
            </a:r>
          </a:p>
          <a:p>
            <a:pPr lvl="2"/>
            <a:r>
              <a:rPr lang="en-US" smtClean="0"/>
              <a:t>Level 3</a:t>
            </a:r>
          </a:p>
          <a:p>
            <a:pPr lvl="3"/>
            <a:r>
              <a:rPr lang="en-US" smtClean="0"/>
              <a:t>Level 4</a:t>
            </a:r>
          </a:p>
          <a:p>
            <a:pPr lvl="4"/>
            <a:r>
              <a:rPr lang="en-US" smtClean="0"/>
              <a:t>Level 5</a:t>
            </a:r>
          </a:p>
        </p:txBody>
      </p:sp>
      <p:sp>
        <p:nvSpPr>
          <p:cNvPr id="16390" name="Rectangle 6"/>
          <p:cNvSpPr>
            <a:spLocks noGrp="1" noChangeArrowheads="1"/>
          </p:cNvSpPr>
          <p:nvPr>
            <p:ph type="sldNum" sz="quarter" idx="4"/>
          </p:nvPr>
        </p:nvSpPr>
        <p:spPr bwMode="auto">
          <a:xfrm flipV="1">
            <a:off x="8458200" y="6477000"/>
            <a:ext cx="5334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400" b="0">
                <a:solidFill>
                  <a:schemeClr val="tx1"/>
                </a:solidFill>
              </a:defRPr>
            </a:lvl1pPr>
          </a:lstStyle>
          <a:p>
            <a:pPr fontAlgn="base">
              <a:spcAft>
                <a:spcPct val="0"/>
              </a:spcAft>
            </a:pPr>
            <a:fld id="{2B8C8F26-11DF-450B-91DF-BCD67C5952F7}" type="slidenum">
              <a:rPr lang="en-US" altLang="en-US" smtClean="0">
                <a:solidFill>
                  <a:srgbClr val="000000"/>
                </a:solidFill>
                <a:latin typeface="Garamond" pitchFamily="18" charset="0"/>
              </a:rPr>
              <a:pPr fontAlgn="base">
                <a:spcAft>
                  <a:spcPct val="0"/>
                </a:spcAft>
              </a:pPr>
              <a:t>‹#›</a:t>
            </a:fld>
            <a:r>
              <a:rPr lang="en-US" altLang="en-US" smtClean="0">
                <a:solidFill>
                  <a:srgbClr val="000000"/>
                </a:solidFill>
                <a:latin typeface="Garamond" pitchFamily="18" charset="0"/>
              </a:rPr>
              <a:t> </a:t>
            </a:r>
            <a:r>
              <a:rPr lang="en-US" altLang="en-US" sz="1200" smtClean="0">
                <a:solidFill>
                  <a:srgbClr val="000000"/>
                </a:solidFill>
                <a:latin typeface="Garamond" pitchFamily="18" charset="0"/>
              </a:rPr>
              <a:t>  </a:t>
            </a:r>
          </a:p>
        </p:txBody>
      </p:sp>
      <p:sp>
        <p:nvSpPr>
          <p:cNvPr id="1639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rgbClr val="FF9900"/>
            </a:solidFill>
            <a:prstDash val="solid"/>
            <a:miter lim="800000"/>
            <a:headEnd/>
            <a:tailEnd/>
          </a:ln>
        </p:spPr>
        <p:txBody>
          <a:bodyPr/>
          <a:lstStyle/>
          <a:p>
            <a:pPr fontAlgn="base">
              <a:spcBef>
                <a:spcPct val="20000"/>
              </a:spcBef>
              <a:spcAft>
                <a:spcPct val="0"/>
              </a:spcAft>
              <a:buClr>
                <a:srgbClr val="0000CC"/>
              </a:buClr>
              <a:buFont typeface="Wingdings" pitchFamily="2" charset="2"/>
              <a:buChar char="§"/>
            </a:pPr>
            <a:endParaRPr lang="en-US" sz="1700" b="1" smtClean="0">
              <a:solidFill>
                <a:srgbClr val="0000CC"/>
              </a:solidFill>
              <a:latin typeface="Garamond" pitchFamily="18" charset="0"/>
            </a:endParaRPr>
          </a:p>
        </p:txBody>
      </p:sp>
      <p:sp>
        <p:nvSpPr>
          <p:cNvPr id="16392" name="Line 8"/>
          <p:cNvSpPr>
            <a:spLocks noChangeShapeType="1"/>
          </p:cNvSpPr>
          <p:nvPr/>
        </p:nvSpPr>
        <p:spPr bwMode="auto">
          <a:xfrm>
            <a:off x="457200" y="6324600"/>
            <a:ext cx="8229600" cy="0"/>
          </a:xfrm>
          <a:prstGeom prst="line">
            <a:avLst/>
          </a:prstGeom>
          <a:noFill/>
          <a:ln w="19050">
            <a:solidFill>
              <a:srgbClr val="FF9900"/>
            </a:solidFill>
            <a:round/>
            <a:headEnd/>
            <a:tailEnd/>
          </a:ln>
          <a:effectLst/>
        </p:spPr>
        <p:txBody>
          <a:bodyPr/>
          <a:lstStyle/>
          <a:p>
            <a:pPr fontAlgn="base">
              <a:spcBef>
                <a:spcPct val="20000"/>
              </a:spcBef>
              <a:spcAft>
                <a:spcPct val="0"/>
              </a:spcAft>
              <a:buClr>
                <a:srgbClr val="0000CC"/>
              </a:buClr>
              <a:buFont typeface="Wingdings" pitchFamily="2" charset="2"/>
              <a:buChar char="§"/>
            </a:pPr>
            <a:endParaRPr lang="en-US" sz="1700" b="1" smtClean="0">
              <a:solidFill>
                <a:srgbClr val="0000CC"/>
              </a:solidFill>
              <a:latin typeface="Garamond" pitchFamily="18"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fontAlgn="base">
        <a:spcBef>
          <a:spcPct val="0"/>
        </a:spcBef>
        <a:spcAft>
          <a:spcPct val="0"/>
        </a:spcAft>
        <a:defRPr sz="2500" b="1">
          <a:solidFill>
            <a:srgbClr val="0000CC"/>
          </a:solidFill>
          <a:latin typeface="+mj-lt"/>
          <a:ea typeface="+mj-ea"/>
          <a:cs typeface="+mj-cs"/>
        </a:defRPr>
      </a:lvl1pPr>
      <a:lvl2pPr algn="l" rtl="0" fontAlgn="base">
        <a:spcBef>
          <a:spcPct val="0"/>
        </a:spcBef>
        <a:spcAft>
          <a:spcPct val="0"/>
        </a:spcAft>
        <a:defRPr sz="2500" b="1">
          <a:solidFill>
            <a:srgbClr val="0000CC"/>
          </a:solidFill>
          <a:latin typeface="Garamond" pitchFamily="18" charset="0"/>
        </a:defRPr>
      </a:lvl2pPr>
      <a:lvl3pPr algn="l" rtl="0" fontAlgn="base">
        <a:spcBef>
          <a:spcPct val="0"/>
        </a:spcBef>
        <a:spcAft>
          <a:spcPct val="0"/>
        </a:spcAft>
        <a:defRPr sz="2500" b="1">
          <a:solidFill>
            <a:srgbClr val="0000CC"/>
          </a:solidFill>
          <a:latin typeface="Garamond" pitchFamily="18" charset="0"/>
        </a:defRPr>
      </a:lvl3pPr>
      <a:lvl4pPr algn="l" rtl="0" fontAlgn="base">
        <a:spcBef>
          <a:spcPct val="0"/>
        </a:spcBef>
        <a:spcAft>
          <a:spcPct val="0"/>
        </a:spcAft>
        <a:defRPr sz="2500" b="1">
          <a:solidFill>
            <a:srgbClr val="0000CC"/>
          </a:solidFill>
          <a:latin typeface="Garamond" pitchFamily="18" charset="0"/>
        </a:defRPr>
      </a:lvl4pPr>
      <a:lvl5pPr algn="l" rtl="0" fontAlgn="base">
        <a:spcBef>
          <a:spcPct val="0"/>
        </a:spcBef>
        <a:spcAft>
          <a:spcPct val="0"/>
        </a:spcAft>
        <a:defRPr sz="2500" b="1">
          <a:solidFill>
            <a:srgbClr val="0000CC"/>
          </a:solidFill>
          <a:latin typeface="Garamond" pitchFamily="18" charset="0"/>
        </a:defRPr>
      </a:lvl5pPr>
      <a:lvl6pPr marL="457200" algn="l" rtl="0" fontAlgn="base">
        <a:spcBef>
          <a:spcPct val="0"/>
        </a:spcBef>
        <a:spcAft>
          <a:spcPct val="0"/>
        </a:spcAft>
        <a:defRPr sz="2500" b="1">
          <a:solidFill>
            <a:srgbClr val="0000CC"/>
          </a:solidFill>
          <a:latin typeface="Garamond" pitchFamily="18" charset="0"/>
        </a:defRPr>
      </a:lvl6pPr>
      <a:lvl7pPr marL="914400" algn="l" rtl="0" fontAlgn="base">
        <a:spcBef>
          <a:spcPct val="0"/>
        </a:spcBef>
        <a:spcAft>
          <a:spcPct val="0"/>
        </a:spcAft>
        <a:defRPr sz="2500" b="1">
          <a:solidFill>
            <a:srgbClr val="0000CC"/>
          </a:solidFill>
          <a:latin typeface="Garamond" pitchFamily="18" charset="0"/>
        </a:defRPr>
      </a:lvl7pPr>
      <a:lvl8pPr marL="1371600" algn="l" rtl="0" fontAlgn="base">
        <a:spcBef>
          <a:spcPct val="0"/>
        </a:spcBef>
        <a:spcAft>
          <a:spcPct val="0"/>
        </a:spcAft>
        <a:defRPr sz="2500" b="1">
          <a:solidFill>
            <a:srgbClr val="0000CC"/>
          </a:solidFill>
          <a:latin typeface="Garamond" pitchFamily="18" charset="0"/>
        </a:defRPr>
      </a:lvl8pPr>
      <a:lvl9pPr marL="1828800" algn="l" rtl="0" fontAlgn="base">
        <a:spcBef>
          <a:spcPct val="0"/>
        </a:spcBef>
        <a:spcAft>
          <a:spcPct val="0"/>
        </a:spcAft>
        <a:defRPr sz="2500" b="1">
          <a:solidFill>
            <a:srgbClr val="0000CC"/>
          </a:solidFill>
          <a:latin typeface="Garamond" pitchFamily="18" charset="0"/>
        </a:defRPr>
      </a:lvl9pPr>
    </p:titleStyle>
    <p:bodyStyle>
      <a:lvl1pPr marL="342900" indent="-342900" algn="l" rtl="0" fontAlgn="base">
        <a:spcBef>
          <a:spcPct val="20000"/>
        </a:spcBef>
        <a:spcAft>
          <a:spcPct val="0"/>
        </a:spcAft>
        <a:buClr>
          <a:srgbClr val="0000CC"/>
        </a:buClr>
        <a:buFont typeface="Wingdings" pitchFamily="2" charset="2"/>
        <a:buChar char="n"/>
        <a:defRPr sz="2400">
          <a:solidFill>
            <a:schemeClr val="tx1"/>
          </a:solidFill>
          <a:latin typeface="+mn-lt"/>
          <a:ea typeface="+mn-ea"/>
          <a:cs typeface="+mn-cs"/>
        </a:defRPr>
      </a:lvl1pPr>
      <a:lvl2pPr marL="669925" indent="-325438" algn="l" rtl="0" fontAlgn="base">
        <a:spcBef>
          <a:spcPct val="20000"/>
        </a:spcBef>
        <a:spcAft>
          <a:spcPct val="0"/>
        </a:spcAft>
        <a:buClr>
          <a:srgbClr val="0000CC"/>
        </a:buClr>
        <a:buFont typeface="Wingdings" pitchFamily="2" charset="2"/>
        <a:buChar char="q"/>
        <a:defRPr sz="2000">
          <a:solidFill>
            <a:schemeClr val="tx1"/>
          </a:solidFill>
          <a:latin typeface="+mn-lt"/>
        </a:defRPr>
      </a:lvl2pPr>
      <a:lvl3pPr marL="1022350" indent="-350838" algn="l" rtl="0" fontAlgn="base">
        <a:spcBef>
          <a:spcPct val="20000"/>
        </a:spcBef>
        <a:spcAft>
          <a:spcPct val="0"/>
        </a:spcAft>
        <a:buClr>
          <a:srgbClr val="0000CC"/>
        </a:buClr>
        <a:buFont typeface="Wingdings" pitchFamily="2" charset="2"/>
        <a:buChar char="n"/>
        <a:defRPr sz="2000">
          <a:solidFill>
            <a:schemeClr val="tx1"/>
          </a:solidFill>
          <a:latin typeface="+mn-lt"/>
        </a:defRPr>
      </a:lvl3pPr>
      <a:lvl4pPr marL="1339850" indent="-315913" algn="l" rtl="0" fontAlgn="base">
        <a:spcBef>
          <a:spcPct val="20000"/>
        </a:spcBef>
        <a:spcAft>
          <a:spcPct val="0"/>
        </a:spcAft>
        <a:buClr>
          <a:srgbClr val="0000CC"/>
        </a:buClr>
        <a:buSzPct val="70000"/>
        <a:buFont typeface="Wingdings" pitchFamily="2" charset="2"/>
        <a:buChar char="q"/>
        <a:defRPr>
          <a:solidFill>
            <a:schemeClr val="tx1"/>
          </a:solidFill>
          <a:latin typeface="+mn-lt"/>
        </a:defRPr>
      </a:lvl4pPr>
      <a:lvl5pPr marL="1681163" indent="-339725" algn="l" rtl="0" fontAlgn="base">
        <a:spcBef>
          <a:spcPct val="20000"/>
        </a:spcBef>
        <a:spcAft>
          <a:spcPct val="0"/>
        </a:spcAft>
        <a:buClr>
          <a:srgbClr val="0000CC"/>
        </a:buClr>
        <a:buSzPct val="75000"/>
        <a:buFont typeface="Wingdings" pitchFamily="2" charset="2"/>
        <a:buChar char="§"/>
        <a:defRPr sz="1600">
          <a:solidFill>
            <a:schemeClr val="tx1"/>
          </a:solidFill>
          <a:latin typeface="+mn-lt"/>
        </a:defRPr>
      </a:lvl5pPr>
      <a:lvl6pPr marL="2138363" indent="-339725" algn="l" rtl="0" fontAlgn="base">
        <a:spcBef>
          <a:spcPct val="20000"/>
        </a:spcBef>
        <a:spcAft>
          <a:spcPct val="0"/>
        </a:spcAft>
        <a:buClr>
          <a:srgbClr val="0000CC"/>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rgbClr val="0000CC"/>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rgbClr val="0000CC"/>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rgbClr val="0000CC"/>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Graph Theory</a:t>
            </a:r>
            <a:endParaRPr lang="en-US" dirty="0"/>
          </a:p>
        </p:txBody>
      </p:sp>
      <p:sp>
        <p:nvSpPr>
          <p:cNvPr id="3" name="Subtitle 2"/>
          <p:cNvSpPr>
            <a:spLocks noGrp="1"/>
          </p:cNvSpPr>
          <p:nvPr>
            <p:ph type="subTitle" idx="1"/>
          </p:nvPr>
        </p:nvSpPr>
        <p:spPr/>
        <p:txBody>
          <a:bodyPr/>
          <a:lstStyle/>
          <a:p>
            <a:r>
              <a:rPr lang="en-US" dirty="0" smtClean="0"/>
              <a:t>Euler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rossing The Bridge.png"/>
          <p:cNvPicPr/>
          <p:nvPr/>
        </p:nvPicPr>
        <p:blipFill>
          <a:blip r:embed="rId2" cstate="print"/>
          <a:stretch>
            <a:fillRect/>
          </a:stretch>
        </p:blipFill>
        <p:spPr>
          <a:xfrm>
            <a:off x="609600" y="609600"/>
            <a:ext cx="8077200" cy="53340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r>
              <a:rPr lang="en-US" dirty="0" smtClean="0"/>
              <a:t>If a graph is connected and has all even vertices, we can find an Euler circuit as follows: Begin at any vertex and travel over consecutive edges according to the following rules:</a:t>
            </a:r>
          </a:p>
          <a:p>
            <a:pPr marL="880110" lvl="1" indent="-514350">
              <a:buFont typeface="+mj-lt"/>
              <a:buAutoNum type="arabicPeriod"/>
            </a:pPr>
            <a:r>
              <a:rPr lang="en-US" dirty="0" smtClean="0"/>
              <a:t>After you have traveled over an edge, bold it.  If all the edges of a particular vertex have been bolded, bold the vertex also.</a:t>
            </a:r>
          </a:p>
          <a:p>
            <a:pPr marL="880110" lvl="1" indent="-514350">
              <a:buFont typeface="+mj-lt"/>
              <a:buAutoNum type="arabicPeriod"/>
            </a:pPr>
            <a:r>
              <a:rPr lang="en-US" dirty="0" smtClean="0"/>
              <a:t>Travel over an edge that is a bridge (an edge such that if it were removed the graph would no longer be connected)  only if there is no alternative.</a:t>
            </a:r>
          </a:p>
        </p:txBody>
      </p:sp>
      <p:sp>
        <p:nvSpPr>
          <p:cNvPr id="3" name="Title 2"/>
          <p:cNvSpPr>
            <a:spLocks noGrp="1"/>
          </p:cNvSpPr>
          <p:nvPr>
            <p:ph type="title"/>
          </p:nvPr>
        </p:nvSpPr>
        <p:spPr/>
        <p:txBody>
          <a:bodyPr/>
          <a:lstStyle/>
          <a:p>
            <a:r>
              <a:rPr lang="en-US" dirty="0" err="1" smtClean="0"/>
              <a:t>Fleury’s</a:t>
            </a:r>
            <a:r>
              <a:rPr lang="en-US" dirty="0" smtClean="0"/>
              <a:t> Algorithm</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Assume we are doing maintenance work joining locations A, B, C, … in a theme park.  We want to find a Euler circuit to make our job efficient.  Assume we start and end at C.</a:t>
            </a:r>
            <a:endParaRPr lang="en-US" dirty="0"/>
          </a:p>
        </p:txBody>
      </p:sp>
      <p:sp>
        <p:nvSpPr>
          <p:cNvPr id="3" name="Title 2"/>
          <p:cNvSpPr>
            <a:spLocks noGrp="1"/>
          </p:cNvSpPr>
          <p:nvPr>
            <p:ph type="title"/>
          </p:nvPr>
        </p:nvSpPr>
        <p:spPr/>
        <p:txBody>
          <a:bodyPr>
            <a:normAutofit fontScale="90000"/>
          </a:bodyPr>
          <a:lstStyle/>
          <a:p>
            <a:r>
              <a:rPr lang="en-US" dirty="0" smtClean="0"/>
              <a:t>Example – Using </a:t>
            </a:r>
            <a:r>
              <a:rPr lang="en-US" dirty="0" err="1" smtClean="0"/>
              <a:t>Fleury’s</a:t>
            </a:r>
            <a:r>
              <a:rPr lang="en-US" dirty="0" smtClean="0"/>
              <a:t> Algorithm</a:t>
            </a:r>
            <a:endParaRPr lang="en-US" dirty="0"/>
          </a:p>
        </p:txBody>
      </p:sp>
      <p:pic>
        <p:nvPicPr>
          <p:cNvPr id="4" name="Picture 3" descr="Image12.gif"/>
          <p:cNvPicPr>
            <a:picLocks noChangeAspect="1"/>
          </p:cNvPicPr>
          <p:nvPr/>
        </p:nvPicPr>
        <p:blipFill>
          <a:blip r:embed="rId2" cstate="print"/>
          <a:stretch>
            <a:fillRect/>
          </a:stretch>
        </p:blipFill>
        <p:spPr>
          <a:xfrm>
            <a:off x="3124200" y="3581400"/>
            <a:ext cx="2895600" cy="1648691"/>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buNone/>
            </a:pPr>
            <a:endParaRPr lang="en-US" dirty="0"/>
          </a:p>
        </p:txBody>
      </p:sp>
      <p:sp>
        <p:nvSpPr>
          <p:cNvPr id="3" name="Title 2"/>
          <p:cNvSpPr>
            <a:spLocks noGrp="1"/>
          </p:cNvSpPr>
          <p:nvPr>
            <p:ph type="title"/>
          </p:nvPr>
        </p:nvSpPr>
        <p:spPr/>
        <p:txBody>
          <a:bodyPr/>
          <a:lstStyle/>
          <a:p>
            <a:r>
              <a:rPr lang="en-US" dirty="0" smtClean="0"/>
              <a:t>Example – Using </a:t>
            </a:r>
            <a:r>
              <a:rPr lang="en-US" dirty="0" err="1" smtClean="0"/>
              <a:t>Fleury’s</a:t>
            </a:r>
            <a:endParaRPr lang="en-US" dirty="0"/>
          </a:p>
        </p:txBody>
      </p:sp>
      <p:pic>
        <p:nvPicPr>
          <p:cNvPr id="4" name="Picture 3" descr="Image12.gif"/>
          <p:cNvPicPr>
            <a:picLocks noChangeAspect="1"/>
          </p:cNvPicPr>
          <p:nvPr/>
        </p:nvPicPr>
        <p:blipFill>
          <a:blip r:embed="rId2" cstate="print"/>
          <a:stretch>
            <a:fillRect/>
          </a:stretch>
        </p:blipFill>
        <p:spPr>
          <a:xfrm>
            <a:off x="1447800" y="1905000"/>
            <a:ext cx="2895600" cy="1648691"/>
          </a:xfrm>
          <a:prstGeom prst="rect">
            <a:avLst/>
          </a:prstGeom>
        </p:spPr>
      </p:pic>
      <p:cxnSp>
        <p:nvCxnSpPr>
          <p:cNvPr id="6" name="Straight Connector 5"/>
          <p:cNvCxnSpPr/>
          <p:nvPr/>
        </p:nvCxnSpPr>
        <p:spPr>
          <a:xfrm>
            <a:off x="1981200" y="2743200"/>
            <a:ext cx="182880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9" name="Straight Connector 8"/>
          <p:cNvCxnSpPr/>
          <p:nvPr/>
        </p:nvCxnSpPr>
        <p:spPr>
          <a:xfrm rot="5400000" flipH="1" flipV="1">
            <a:off x="3810000" y="2743200"/>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Picture 11" descr="Image12.gif"/>
          <p:cNvPicPr>
            <a:picLocks noChangeAspect="1"/>
          </p:cNvPicPr>
          <p:nvPr/>
        </p:nvPicPr>
        <p:blipFill>
          <a:blip r:embed="rId2" cstate="print"/>
          <a:stretch>
            <a:fillRect/>
          </a:stretch>
        </p:blipFill>
        <p:spPr>
          <a:xfrm>
            <a:off x="4953000" y="1905000"/>
            <a:ext cx="2895600" cy="1648691"/>
          </a:xfrm>
          <a:prstGeom prst="rect">
            <a:avLst/>
          </a:prstGeom>
        </p:spPr>
      </p:pic>
      <p:cxnSp>
        <p:nvCxnSpPr>
          <p:cNvPr id="13" name="Straight Connector 12"/>
          <p:cNvCxnSpPr/>
          <p:nvPr/>
        </p:nvCxnSpPr>
        <p:spPr>
          <a:xfrm>
            <a:off x="5410200" y="2743200"/>
            <a:ext cx="182880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15" name="Straight Connector 14"/>
          <p:cNvCxnSpPr/>
          <p:nvPr/>
        </p:nvCxnSpPr>
        <p:spPr>
          <a:xfrm rot="5400000" flipH="1" flipV="1">
            <a:off x="6896100" y="2400300"/>
            <a:ext cx="685800" cy="0"/>
          </a:xfrm>
          <a:prstGeom prst="line">
            <a:avLst/>
          </a:prstGeom>
          <a:ln w="63500"/>
        </p:spPr>
        <p:style>
          <a:lnRef idx="1">
            <a:schemeClr val="accent2"/>
          </a:lnRef>
          <a:fillRef idx="0">
            <a:schemeClr val="accent2"/>
          </a:fillRef>
          <a:effectRef idx="0">
            <a:schemeClr val="accent2"/>
          </a:effectRef>
          <a:fontRef idx="minor">
            <a:schemeClr val="tx1"/>
          </a:fontRef>
        </p:style>
      </p:cxnSp>
      <p:pic>
        <p:nvPicPr>
          <p:cNvPr id="19" name="Picture 18" descr="Image12.gif"/>
          <p:cNvPicPr>
            <a:picLocks noChangeAspect="1"/>
          </p:cNvPicPr>
          <p:nvPr/>
        </p:nvPicPr>
        <p:blipFill>
          <a:blip r:embed="rId2" cstate="print"/>
          <a:stretch>
            <a:fillRect/>
          </a:stretch>
        </p:blipFill>
        <p:spPr>
          <a:xfrm>
            <a:off x="1447800" y="3886200"/>
            <a:ext cx="2895600" cy="1648691"/>
          </a:xfrm>
          <a:prstGeom prst="rect">
            <a:avLst/>
          </a:prstGeom>
        </p:spPr>
      </p:pic>
      <p:cxnSp>
        <p:nvCxnSpPr>
          <p:cNvPr id="20" name="Straight Connector 19"/>
          <p:cNvCxnSpPr/>
          <p:nvPr/>
        </p:nvCxnSpPr>
        <p:spPr>
          <a:xfrm>
            <a:off x="1905000" y="4724400"/>
            <a:ext cx="182880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21" name="Straight Connector 20"/>
          <p:cNvCxnSpPr/>
          <p:nvPr/>
        </p:nvCxnSpPr>
        <p:spPr>
          <a:xfrm rot="5400000" flipH="1" flipV="1">
            <a:off x="3390900" y="4381500"/>
            <a:ext cx="68580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23" name="Straight Connector 22"/>
          <p:cNvCxnSpPr/>
          <p:nvPr/>
        </p:nvCxnSpPr>
        <p:spPr>
          <a:xfrm rot="10800000">
            <a:off x="1981200" y="4114800"/>
            <a:ext cx="1752600"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28" name="Picture 27" descr="Image12.gif"/>
          <p:cNvPicPr>
            <a:picLocks noChangeAspect="1"/>
          </p:cNvPicPr>
          <p:nvPr/>
        </p:nvPicPr>
        <p:blipFill>
          <a:blip r:embed="rId2" cstate="print"/>
          <a:stretch>
            <a:fillRect/>
          </a:stretch>
        </p:blipFill>
        <p:spPr>
          <a:xfrm>
            <a:off x="4800600" y="3962400"/>
            <a:ext cx="2895600" cy="1648691"/>
          </a:xfrm>
          <a:prstGeom prst="rect">
            <a:avLst/>
          </a:prstGeom>
        </p:spPr>
      </p:pic>
      <p:cxnSp>
        <p:nvCxnSpPr>
          <p:cNvPr id="29" name="Straight Connector 28"/>
          <p:cNvCxnSpPr/>
          <p:nvPr/>
        </p:nvCxnSpPr>
        <p:spPr>
          <a:xfrm>
            <a:off x="5257800" y="4800600"/>
            <a:ext cx="182880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30" name="Straight Connector 29"/>
          <p:cNvCxnSpPr/>
          <p:nvPr/>
        </p:nvCxnSpPr>
        <p:spPr>
          <a:xfrm rot="5400000" flipH="1" flipV="1">
            <a:off x="6743700" y="4457700"/>
            <a:ext cx="68580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31" name="Straight Connector 30"/>
          <p:cNvCxnSpPr/>
          <p:nvPr/>
        </p:nvCxnSpPr>
        <p:spPr>
          <a:xfrm rot="10800000">
            <a:off x="5334000" y="4191000"/>
            <a:ext cx="1752600"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Freeform 32"/>
          <p:cNvSpPr/>
          <p:nvPr/>
        </p:nvSpPr>
        <p:spPr>
          <a:xfrm>
            <a:off x="4879635" y="4224270"/>
            <a:ext cx="584579" cy="1159099"/>
          </a:xfrm>
          <a:custGeom>
            <a:avLst/>
            <a:gdLst>
              <a:gd name="connsiteX0" fmla="*/ 465097 w 584579"/>
              <a:gd name="connsiteY0" fmla="*/ 0 h 1159099"/>
              <a:gd name="connsiteX1" fmla="*/ 297672 w 584579"/>
              <a:gd name="connsiteY1" fmla="*/ 12879 h 1159099"/>
              <a:gd name="connsiteX2" fmla="*/ 181762 w 584579"/>
              <a:gd name="connsiteY2" fmla="*/ 77274 h 1159099"/>
              <a:gd name="connsiteX3" fmla="*/ 104489 w 584579"/>
              <a:gd name="connsiteY3" fmla="*/ 115910 h 1159099"/>
              <a:gd name="connsiteX4" fmla="*/ 52973 w 584579"/>
              <a:gd name="connsiteY4" fmla="*/ 231820 h 1159099"/>
              <a:gd name="connsiteX5" fmla="*/ 40095 w 584579"/>
              <a:gd name="connsiteY5" fmla="*/ 270457 h 1159099"/>
              <a:gd name="connsiteX6" fmla="*/ 14337 w 584579"/>
              <a:gd name="connsiteY6" fmla="*/ 321972 h 1159099"/>
              <a:gd name="connsiteX7" fmla="*/ 1458 w 584579"/>
              <a:gd name="connsiteY7" fmla="*/ 373488 h 1159099"/>
              <a:gd name="connsiteX8" fmla="*/ 14337 w 584579"/>
              <a:gd name="connsiteY8" fmla="*/ 592429 h 1159099"/>
              <a:gd name="connsiteX9" fmla="*/ 52973 w 584579"/>
              <a:gd name="connsiteY9" fmla="*/ 631065 h 1159099"/>
              <a:gd name="connsiteX10" fmla="*/ 65852 w 584579"/>
              <a:gd name="connsiteY10" fmla="*/ 746975 h 1159099"/>
              <a:gd name="connsiteX11" fmla="*/ 78731 w 584579"/>
              <a:gd name="connsiteY11" fmla="*/ 785612 h 1159099"/>
              <a:gd name="connsiteX12" fmla="*/ 130247 w 584579"/>
              <a:gd name="connsiteY12" fmla="*/ 798491 h 1159099"/>
              <a:gd name="connsiteX13" fmla="*/ 181762 w 584579"/>
              <a:gd name="connsiteY13" fmla="*/ 875764 h 1159099"/>
              <a:gd name="connsiteX14" fmla="*/ 220399 w 584579"/>
              <a:gd name="connsiteY14" fmla="*/ 914400 h 1159099"/>
              <a:gd name="connsiteX15" fmla="*/ 246157 w 584579"/>
              <a:gd name="connsiteY15" fmla="*/ 953037 h 1159099"/>
              <a:gd name="connsiteX16" fmla="*/ 284793 w 584579"/>
              <a:gd name="connsiteY16" fmla="*/ 1030310 h 1159099"/>
              <a:gd name="connsiteX17" fmla="*/ 465097 w 584579"/>
              <a:gd name="connsiteY17" fmla="*/ 1081826 h 1159099"/>
              <a:gd name="connsiteX18" fmla="*/ 503734 w 584579"/>
              <a:gd name="connsiteY18" fmla="*/ 1094705 h 1159099"/>
              <a:gd name="connsiteX19" fmla="*/ 581007 w 584579"/>
              <a:gd name="connsiteY19" fmla="*/ 1159099 h 115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84579" h="1159099">
                <a:moveTo>
                  <a:pt x="465097" y="0"/>
                </a:moveTo>
                <a:cubicBezTo>
                  <a:pt x="409289" y="4293"/>
                  <a:pt x="353213" y="5936"/>
                  <a:pt x="297672" y="12879"/>
                </a:cubicBezTo>
                <a:cubicBezTo>
                  <a:pt x="235527" y="20647"/>
                  <a:pt x="256967" y="52205"/>
                  <a:pt x="181762" y="77274"/>
                </a:cubicBezTo>
                <a:cubicBezTo>
                  <a:pt x="128442" y="95048"/>
                  <a:pt x="154422" y="82623"/>
                  <a:pt x="104489" y="115910"/>
                </a:cubicBezTo>
                <a:cubicBezTo>
                  <a:pt x="73836" y="207868"/>
                  <a:pt x="93792" y="170593"/>
                  <a:pt x="52973" y="231820"/>
                </a:cubicBezTo>
                <a:cubicBezTo>
                  <a:pt x="48680" y="244699"/>
                  <a:pt x="45443" y="257979"/>
                  <a:pt x="40095" y="270457"/>
                </a:cubicBezTo>
                <a:cubicBezTo>
                  <a:pt x="32532" y="288103"/>
                  <a:pt x="21078" y="303996"/>
                  <a:pt x="14337" y="321972"/>
                </a:cubicBezTo>
                <a:cubicBezTo>
                  <a:pt x="8122" y="338545"/>
                  <a:pt x="5751" y="356316"/>
                  <a:pt x="1458" y="373488"/>
                </a:cubicBezTo>
                <a:cubicBezTo>
                  <a:pt x="5751" y="446468"/>
                  <a:pt x="0" y="520742"/>
                  <a:pt x="14337" y="592429"/>
                </a:cubicBezTo>
                <a:cubicBezTo>
                  <a:pt x="17909" y="610289"/>
                  <a:pt x="47214" y="613786"/>
                  <a:pt x="52973" y="631065"/>
                </a:cubicBezTo>
                <a:cubicBezTo>
                  <a:pt x="65266" y="667945"/>
                  <a:pt x="59461" y="708629"/>
                  <a:pt x="65852" y="746975"/>
                </a:cubicBezTo>
                <a:cubicBezTo>
                  <a:pt x="68084" y="760366"/>
                  <a:pt x="68130" y="777131"/>
                  <a:pt x="78731" y="785612"/>
                </a:cubicBezTo>
                <a:cubicBezTo>
                  <a:pt x="92553" y="796669"/>
                  <a:pt x="113075" y="794198"/>
                  <a:pt x="130247" y="798491"/>
                </a:cubicBezTo>
                <a:cubicBezTo>
                  <a:pt x="253503" y="921747"/>
                  <a:pt x="107205" y="763930"/>
                  <a:pt x="181762" y="875764"/>
                </a:cubicBezTo>
                <a:cubicBezTo>
                  <a:pt x="191865" y="890918"/>
                  <a:pt x="208739" y="900408"/>
                  <a:pt x="220399" y="914400"/>
                </a:cubicBezTo>
                <a:cubicBezTo>
                  <a:pt x="230308" y="926291"/>
                  <a:pt x="237571" y="940158"/>
                  <a:pt x="246157" y="953037"/>
                </a:cubicBezTo>
                <a:cubicBezTo>
                  <a:pt x="254947" y="979410"/>
                  <a:pt x="261746" y="1011104"/>
                  <a:pt x="284793" y="1030310"/>
                </a:cubicBezTo>
                <a:cubicBezTo>
                  <a:pt x="328613" y="1066826"/>
                  <a:pt x="424324" y="1072417"/>
                  <a:pt x="465097" y="1081826"/>
                </a:cubicBezTo>
                <a:cubicBezTo>
                  <a:pt x="478325" y="1084879"/>
                  <a:pt x="491867" y="1088112"/>
                  <a:pt x="503734" y="1094705"/>
                </a:cubicBezTo>
                <a:cubicBezTo>
                  <a:pt x="584579" y="1139619"/>
                  <a:pt x="581007" y="1116509"/>
                  <a:pt x="581007" y="1159099"/>
                </a:cubicBezTo>
              </a:path>
            </a:pathLst>
          </a:custGeom>
          <a:ln w="635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5-Point Star 33"/>
          <p:cNvSpPr/>
          <p:nvPr/>
        </p:nvSpPr>
        <p:spPr>
          <a:xfrm>
            <a:off x="3657600" y="3962400"/>
            <a:ext cx="2286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5-Point Star 34"/>
          <p:cNvSpPr/>
          <p:nvPr/>
        </p:nvSpPr>
        <p:spPr>
          <a:xfrm>
            <a:off x="7010400" y="4038600"/>
            <a:ext cx="2286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pic>
        <p:nvPicPr>
          <p:cNvPr id="4" name="Picture 3" descr="Image12.gif"/>
          <p:cNvPicPr>
            <a:picLocks noChangeAspect="1"/>
          </p:cNvPicPr>
          <p:nvPr/>
        </p:nvPicPr>
        <p:blipFill>
          <a:blip r:embed="rId2" cstate="print"/>
          <a:stretch>
            <a:fillRect/>
          </a:stretch>
        </p:blipFill>
        <p:spPr>
          <a:xfrm>
            <a:off x="533400" y="1524000"/>
            <a:ext cx="2895600" cy="1648691"/>
          </a:xfrm>
          <a:prstGeom prst="rect">
            <a:avLst/>
          </a:prstGeom>
        </p:spPr>
      </p:pic>
      <p:cxnSp>
        <p:nvCxnSpPr>
          <p:cNvPr id="5" name="Straight Connector 4"/>
          <p:cNvCxnSpPr/>
          <p:nvPr/>
        </p:nvCxnSpPr>
        <p:spPr>
          <a:xfrm>
            <a:off x="990600" y="2362200"/>
            <a:ext cx="182880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6" name="Straight Connector 5"/>
          <p:cNvCxnSpPr/>
          <p:nvPr/>
        </p:nvCxnSpPr>
        <p:spPr>
          <a:xfrm rot="5400000" flipH="1" flipV="1">
            <a:off x="2476500" y="2019300"/>
            <a:ext cx="68580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7" name="Straight Connector 6"/>
          <p:cNvCxnSpPr/>
          <p:nvPr/>
        </p:nvCxnSpPr>
        <p:spPr>
          <a:xfrm rot="10800000">
            <a:off x="1066800" y="1752600"/>
            <a:ext cx="1752600"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612435" y="1785870"/>
            <a:ext cx="584579" cy="1159099"/>
          </a:xfrm>
          <a:custGeom>
            <a:avLst/>
            <a:gdLst>
              <a:gd name="connsiteX0" fmla="*/ 465097 w 584579"/>
              <a:gd name="connsiteY0" fmla="*/ 0 h 1159099"/>
              <a:gd name="connsiteX1" fmla="*/ 297672 w 584579"/>
              <a:gd name="connsiteY1" fmla="*/ 12879 h 1159099"/>
              <a:gd name="connsiteX2" fmla="*/ 181762 w 584579"/>
              <a:gd name="connsiteY2" fmla="*/ 77274 h 1159099"/>
              <a:gd name="connsiteX3" fmla="*/ 104489 w 584579"/>
              <a:gd name="connsiteY3" fmla="*/ 115910 h 1159099"/>
              <a:gd name="connsiteX4" fmla="*/ 52973 w 584579"/>
              <a:gd name="connsiteY4" fmla="*/ 231820 h 1159099"/>
              <a:gd name="connsiteX5" fmla="*/ 40095 w 584579"/>
              <a:gd name="connsiteY5" fmla="*/ 270457 h 1159099"/>
              <a:gd name="connsiteX6" fmla="*/ 14337 w 584579"/>
              <a:gd name="connsiteY6" fmla="*/ 321972 h 1159099"/>
              <a:gd name="connsiteX7" fmla="*/ 1458 w 584579"/>
              <a:gd name="connsiteY7" fmla="*/ 373488 h 1159099"/>
              <a:gd name="connsiteX8" fmla="*/ 14337 w 584579"/>
              <a:gd name="connsiteY8" fmla="*/ 592429 h 1159099"/>
              <a:gd name="connsiteX9" fmla="*/ 52973 w 584579"/>
              <a:gd name="connsiteY9" fmla="*/ 631065 h 1159099"/>
              <a:gd name="connsiteX10" fmla="*/ 65852 w 584579"/>
              <a:gd name="connsiteY10" fmla="*/ 746975 h 1159099"/>
              <a:gd name="connsiteX11" fmla="*/ 78731 w 584579"/>
              <a:gd name="connsiteY11" fmla="*/ 785612 h 1159099"/>
              <a:gd name="connsiteX12" fmla="*/ 130247 w 584579"/>
              <a:gd name="connsiteY12" fmla="*/ 798491 h 1159099"/>
              <a:gd name="connsiteX13" fmla="*/ 181762 w 584579"/>
              <a:gd name="connsiteY13" fmla="*/ 875764 h 1159099"/>
              <a:gd name="connsiteX14" fmla="*/ 220399 w 584579"/>
              <a:gd name="connsiteY14" fmla="*/ 914400 h 1159099"/>
              <a:gd name="connsiteX15" fmla="*/ 246157 w 584579"/>
              <a:gd name="connsiteY15" fmla="*/ 953037 h 1159099"/>
              <a:gd name="connsiteX16" fmla="*/ 284793 w 584579"/>
              <a:gd name="connsiteY16" fmla="*/ 1030310 h 1159099"/>
              <a:gd name="connsiteX17" fmla="*/ 465097 w 584579"/>
              <a:gd name="connsiteY17" fmla="*/ 1081826 h 1159099"/>
              <a:gd name="connsiteX18" fmla="*/ 503734 w 584579"/>
              <a:gd name="connsiteY18" fmla="*/ 1094705 h 1159099"/>
              <a:gd name="connsiteX19" fmla="*/ 581007 w 584579"/>
              <a:gd name="connsiteY19" fmla="*/ 1159099 h 115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84579" h="1159099">
                <a:moveTo>
                  <a:pt x="465097" y="0"/>
                </a:moveTo>
                <a:cubicBezTo>
                  <a:pt x="409289" y="4293"/>
                  <a:pt x="353213" y="5936"/>
                  <a:pt x="297672" y="12879"/>
                </a:cubicBezTo>
                <a:cubicBezTo>
                  <a:pt x="235527" y="20647"/>
                  <a:pt x="256967" y="52205"/>
                  <a:pt x="181762" y="77274"/>
                </a:cubicBezTo>
                <a:cubicBezTo>
                  <a:pt x="128442" y="95048"/>
                  <a:pt x="154422" y="82623"/>
                  <a:pt x="104489" y="115910"/>
                </a:cubicBezTo>
                <a:cubicBezTo>
                  <a:pt x="73836" y="207868"/>
                  <a:pt x="93792" y="170593"/>
                  <a:pt x="52973" y="231820"/>
                </a:cubicBezTo>
                <a:cubicBezTo>
                  <a:pt x="48680" y="244699"/>
                  <a:pt x="45443" y="257979"/>
                  <a:pt x="40095" y="270457"/>
                </a:cubicBezTo>
                <a:cubicBezTo>
                  <a:pt x="32532" y="288103"/>
                  <a:pt x="21078" y="303996"/>
                  <a:pt x="14337" y="321972"/>
                </a:cubicBezTo>
                <a:cubicBezTo>
                  <a:pt x="8122" y="338545"/>
                  <a:pt x="5751" y="356316"/>
                  <a:pt x="1458" y="373488"/>
                </a:cubicBezTo>
                <a:cubicBezTo>
                  <a:pt x="5751" y="446468"/>
                  <a:pt x="0" y="520742"/>
                  <a:pt x="14337" y="592429"/>
                </a:cubicBezTo>
                <a:cubicBezTo>
                  <a:pt x="17909" y="610289"/>
                  <a:pt x="47214" y="613786"/>
                  <a:pt x="52973" y="631065"/>
                </a:cubicBezTo>
                <a:cubicBezTo>
                  <a:pt x="65266" y="667945"/>
                  <a:pt x="59461" y="708629"/>
                  <a:pt x="65852" y="746975"/>
                </a:cubicBezTo>
                <a:cubicBezTo>
                  <a:pt x="68084" y="760366"/>
                  <a:pt x="68130" y="777131"/>
                  <a:pt x="78731" y="785612"/>
                </a:cubicBezTo>
                <a:cubicBezTo>
                  <a:pt x="92553" y="796669"/>
                  <a:pt x="113075" y="794198"/>
                  <a:pt x="130247" y="798491"/>
                </a:cubicBezTo>
                <a:cubicBezTo>
                  <a:pt x="253503" y="921747"/>
                  <a:pt x="107205" y="763930"/>
                  <a:pt x="181762" y="875764"/>
                </a:cubicBezTo>
                <a:cubicBezTo>
                  <a:pt x="191865" y="890918"/>
                  <a:pt x="208739" y="900408"/>
                  <a:pt x="220399" y="914400"/>
                </a:cubicBezTo>
                <a:cubicBezTo>
                  <a:pt x="230308" y="926291"/>
                  <a:pt x="237571" y="940158"/>
                  <a:pt x="246157" y="953037"/>
                </a:cubicBezTo>
                <a:cubicBezTo>
                  <a:pt x="254947" y="979410"/>
                  <a:pt x="261746" y="1011104"/>
                  <a:pt x="284793" y="1030310"/>
                </a:cubicBezTo>
                <a:cubicBezTo>
                  <a:pt x="328613" y="1066826"/>
                  <a:pt x="424324" y="1072417"/>
                  <a:pt x="465097" y="1081826"/>
                </a:cubicBezTo>
                <a:cubicBezTo>
                  <a:pt x="478325" y="1084879"/>
                  <a:pt x="491867" y="1088112"/>
                  <a:pt x="503734" y="1094705"/>
                </a:cubicBezTo>
                <a:cubicBezTo>
                  <a:pt x="584579" y="1139619"/>
                  <a:pt x="581007" y="1116509"/>
                  <a:pt x="581007" y="1159099"/>
                </a:cubicBezTo>
              </a:path>
            </a:pathLst>
          </a:custGeom>
          <a:ln w="635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Connector 9"/>
          <p:cNvCxnSpPr>
            <a:stCxn id="8" idx="17"/>
          </p:cNvCxnSpPr>
          <p:nvPr/>
        </p:nvCxnSpPr>
        <p:spPr>
          <a:xfrm flipH="1" flipV="1">
            <a:off x="1066801" y="2362201"/>
            <a:ext cx="10731" cy="505495"/>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5-Point Star 15"/>
          <p:cNvSpPr/>
          <p:nvPr/>
        </p:nvSpPr>
        <p:spPr>
          <a:xfrm>
            <a:off x="990600" y="2743200"/>
            <a:ext cx="2286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rot="5400000" flipH="1" flipV="1">
            <a:off x="723900" y="2019300"/>
            <a:ext cx="685800"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9" name="Picture 18" descr="Image12.gif"/>
          <p:cNvPicPr>
            <a:picLocks noChangeAspect="1"/>
          </p:cNvPicPr>
          <p:nvPr/>
        </p:nvPicPr>
        <p:blipFill>
          <a:blip r:embed="rId2" cstate="print"/>
          <a:stretch>
            <a:fillRect/>
          </a:stretch>
        </p:blipFill>
        <p:spPr>
          <a:xfrm>
            <a:off x="4569165" y="1566930"/>
            <a:ext cx="2895600" cy="1648691"/>
          </a:xfrm>
          <a:prstGeom prst="rect">
            <a:avLst/>
          </a:prstGeom>
        </p:spPr>
      </p:pic>
      <p:cxnSp>
        <p:nvCxnSpPr>
          <p:cNvPr id="20" name="Straight Connector 19"/>
          <p:cNvCxnSpPr/>
          <p:nvPr/>
        </p:nvCxnSpPr>
        <p:spPr>
          <a:xfrm>
            <a:off x="5026365" y="2405130"/>
            <a:ext cx="182880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21" name="Straight Connector 20"/>
          <p:cNvCxnSpPr/>
          <p:nvPr/>
        </p:nvCxnSpPr>
        <p:spPr>
          <a:xfrm rot="5400000" flipH="1" flipV="1">
            <a:off x="6512265" y="2062230"/>
            <a:ext cx="68580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22" name="Straight Connector 21"/>
          <p:cNvCxnSpPr/>
          <p:nvPr/>
        </p:nvCxnSpPr>
        <p:spPr>
          <a:xfrm rot="10800000">
            <a:off x="5102565" y="1795530"/>
            <a:ext cx="1752600"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Freeform 22"/>
          <p:cNvSpPr/>
          <p:nvPr/>
        </p:nvSpPr>
        <p:spPr>
          <a:xfrm>
            <a:off x="4648200" y="1828800"/>
            <a:ext cx="584579" cy="1159099"/>
          </a:xfrm>
          <a:custGeom>
            <a:avLst/>
            <a:gdLst>
              <a:gd name="connsiteX0" fmla="*/ 465097 w 584579"/>
              <a:gd name="connsiteY0" fmla="*/ 0 h 1159099"/>
              <a:gd name="connsiteX1" fmla="*/ 297672 w 584579"/>
              <a:gd name="connsiteY1" fmla="*/ 12879 h 1159099"/>
              <a:gd name="connsiteX2" fmla="*/ 181762 w 584579"/>
              <a:gd name="connsiteY2" fmla="*/ 77274 h 1159099"/>
              <a:gd name="connsiteX3" fmla="*/ 104489 w 584579"/>
              <a:gd name="connsiteY3" fmla="*/ 115910 h 1159099"/>
              <a:gd name="connsiteX4" fmla="*/ 52973 w 584579"/>
              <a:gd name="connsiteY4" fmla="*/ 231820 h 1159099"/>
              <a:gd name="connsiteX5" fmla="*/ 40095 w 584579"/>
              <a:gd name="connsiteY5" fmla="*/ 270457 h 1159099"/>
              <a:gd name="connsiteX6" fmla="*/ 14337 w 584579"/>
              <a:gd name="connsiteY6" fmla="*/ 321972 h 1159099"/>
              <a:gd name="connsiteX7" fmla="*/ 1458 w 584579"/>
              <a:gd name="connsiteY7" fmla="*/ 373488 h 1159099"/>
              <a:gd name="connsiteX8" fmla="*/ 14337 w 584579"/>
              <a:gd name="connsiteY8" fmla="*/ 592429 h 1159099"/>
              <a:gd name="connsiteX9" fmla="*/ 52973 w 584579"/>
              <a:gd name="connsiteY9" fmla="*/ 631065 h 1159099"/>
              <a:gd name="connsiteX10" fmla="*/ 65852 w 584579"/>
              <a:gd name="connsiteY10" fmla="*/ 746975 h 1159099"/>
              <a:gd name="connsiteX11" fmla="*/ 78731 w 584579"/>
              <a:gd name="connsiteY11" fmla="*/ 785612 h 1159099"/>
              <a:gd name="connsiteX12" fmla="*/ 130247 w 584579"/>
              <a:gd name="connsiteY12" fmla="*/ 798491 h 1159099"/>
              <a:gd name="connsiteX13" fmla="*/ 181762 w 584579"/>
              <a:gd name="connsiteY13" fmla="*/ 875764 h 1159099"/>
              <a:gd name="connsiteX14" fmla="*/ 220399 w 584579"/>
              <a:gd name="connsiteY14" fmla="*/ 914400 h 1159099"/>
              <a:gd name="connsiteX15" fmla="*/ 246157 w 584579"/>
              <a:gd name="connsiteY15" fmla="*/ 953037 h 1159099"/>
              <a:gd name="connsiteX16" fmla="*/ 284793 w 584579"/>
              <a:gd name="connsiteY16" fmla="*/ 1030310 h 1159099"/>
              <a:gd name="connsiteX17" fmla="*/ 465097 w 584579"/>
              <a:gd name="connsiteY17" fmla="*/ 1081826 h 1159099"/>
              <a:gd name="connsiteX18" fmla="*/ 503734 w 584579"/>
              <a:gd name="connsiteY18" fmla="*/ 1094705 h 1159099"/>
              <a:gd name="connsiteX19" fmla="*/ 581007 w 584579"/>
              <a:gd name="connsiteY19" fmla="*/ 1159099 h 115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84579" h="1159099">
                <a:moveTo>
                  <a:pt x="465097" y="0"/>
                </a:moveTo>
                <a:cubicBezTo>
                  <a:pt x="409289" y="4293"/>
                  <a:pt x="353213" y="5936"/>
                  <a:pt x="297672" y="12879"/>
                </a:cubicBezTo>
                <a:cubicBezTo>
                  <a:pt x="235527" y="20647"/>
                  <a:pt x="256967" y="52205"/>
                  <a:pt x="181762" y="77274"/>
                </a:cubicBezTo>
                <a:cubicBezTo>
                  <a:pt x="128442" y="95048"/>
                  <a:pt x="154422" y="82623"/>
                  <a:pt x="104489" y="115910"/>
                </a:cubicBezTo>
                <a:cubicBezTo>
                  <a:pt x="73836" y="207868"/>
                  <a:pt x="93792" y="170593"/>
                  <a:pt x="52973" y="231820"/>
                </a:cubicBezTo>
                <a:cubicBezTo>
                  <a:pt x="48680" y="244699"/>
                  <a:pt x="45443" y="257979"/>
                  <a:pt x="40095" y="270457"/>
                </a:cubicBezTo>
                <a:cubicBezTo>
                  <a:pt x="32532" y="288103"/>
                  <a:pt x="21078" y="303996"/>
                  <a:pt x="14337" y="321972"/>
                </a:cubicBezTo>
                <a:cubicBezTo>
                  <a:pt x="8122" y="338545"/>
                  <a:pt x="5751" y="356316"/>
                  <a:pt x="1458" y="373488"/>
                </a:cubicBezTo>
                <a:cubicBezTo>
                  <a:pt x="5751" y="446468"/>
                  <a:pt x="0" y="520742"/>
                  <a:pt x="14337" y="592429"/>
                </a:cubicBezTo>
                <a:cubicBezTo>
                  <a:pt x="17909" y="610289"/>
                  <a:pt x="47214" y="613786"/>
                  <a:pt x="52973" y="631065"/>
                </a:cubicBezTo>
                <a:cubicBezTo>
                  <a:pt x="65266" y="667945"/>
                  <a:pt x="59461" y="708629"/>
                  <a:pt x="65852" y="746975"/>
                </a:cubicBezTo>
                <a:cubicBezTo>
                  <a:pt x="68084" y="760366"/>
                  <a:pt x="68130" y="777131"/>
                  <a:pt x="78731" y="785612"/>
                </a:cubicBezTo>
                <a:cubicBezTo>
                  <a:pt x="92553" y="796669"/>
                  <a:pt x="113075" y="794198"/>
                  <a:pt x="130247" y="798491"/>
                </a:cubicBezTo>
                <a:cubicBezTo>
                  <a:pt x="253503" y="921747"/>
                  <a:pt x="107205" y="763930"/>
                  <a:pt x="181762" y="875764"/>
                </a:cubicBezTo>
                <a:cubicBezTo>
                  <a:pt x="191865" y="890918"/>
                  <a:pt x="208739" y="900408"/>
                  <a:pt x="220399" y="914400"/>
                </a:cubicBezTo>
                <a:cubicBezTo>
                  <a:pt x="230308" y="926291"/>
                  <a:pt x="237571" y="940158"/>
                  <a:pt x="246157" y="953037"/>
                </a:cubicBezTo>
                <a:cubicBezTo>
                  <a:pt x="254947" y="979410"/>
                  <a:pt x="261746" y="1011104"/>
                  <a:pt x="284793" y="1030310"/>
                </a:cubicBezTo>
                <a:cubicBezTo>
                  <a:pt x="328613" y="1066826"/>
                  <a:pt x="424324" y="1072417"/>
                  <a:pt x="465097" y="1081826"/>
                </a:cubicBezTo>
                <a:cubicBezTo>
                  <a:pt x="478325" y="1084879"/>
                  <a:pt x="491867" y="1088112"/>
                  <a:pt x="503734" y="1094705"/>
                </a:cubicBezTo>
                <a:cubicBezTo>
                  <a:pt x="584579" y="1139619"/>
                  <a:pt x="581007" y="1116509"/>
                  <a:pt x="581007" y="1159099"/>
                </a:cubicBezTo>
              </a:path>
            </a:pathLst>
          </a:custGeom>
          <a:ln w="635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4" name="Straight Connector 23"/>
          <p:cNvCxnSpPr>
            <a:stCxn id="23" idx="17"/>
          </p:cNvCxnSpPr>
          <p:nvPr/>
        </p:nvCxnSpPr>
        <p:spPr>
          <a:xfrm flipH="1" flipV="1">
            <a:off x="5102566" y="2405131"/>
            <a:ext cx="10731" cy="505495"/>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5-Point Star 24"/>
          <p:cNvSpPr/>
          <p:nvPr/>
        </p:nvSpPr>
        <p:spPr>
          <a:xfrm>
            <a:off x="5026365" y="2786130"/>
            <a:ext cx="2286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rot="5400000" flipH="1" flipV="1">
            <a:off x="4759665" y="2062230"/>
            <a:ext cx="685800"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181600" y="1752600"/>
            <a:ext cx="1676400" cy="60960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9" name="5-Point Star 28"/>
          <p:cNvSpPr/>
          <p:nvPr/>
        </p:nvSpPr>
        <p:spPr>
          <a:xfrm>
            <a:off x="5029200" y="1676400"/>
            <a:ext cx="2286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descr="Image12.gif"/>
          <p:cNvPicPr>
            <a:picLocks noChangeAspect="1"/>
          </p:cNvPicPr>
          <p:nvPr/>
        </p:nvPicPr>
        <p:blipFill>
          <a:blip r:embed="rId2" cstate="print"/>
          <a:stretch>
            <a:fillRect/>
          </a:stretch>
        </p:blipFill>
        <p:spPr>
          <a:xfrm>
            <a:off x="533400" y="3733800"/>
            <a:ext cx="2895600" cy="1648691"/>
          </a:xfrm>
          <a:prstGeom prst="rect">
            <a:avLst/>
          </a:prstGeom>
        </p:spPr>
      </p:pic>
      <p:cxnSp>
        <p:nvCxnSpPr>
          <p:cNvPr id="31" name="Straight Connector 30"/>
          <p:cNvCxnSpPr/>
          <p:nvPr/>
        </p:nvCxnSpPr>
        <p:spPr>
          <a:xfrm>
            <a:off x="990600" y="4572000"/>
            <a:ext cx="182880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32" name="Straight Connector 31"/>
          <p:cNvCxnSpPr/>
          <p:nvPr/>
        </p:nvCxnSpPr>
        <p:spPr>
          <a:xfrm rot="5400000" flipH="1" flipV="1">
            <a:off x="2476500" y="4229100"/>
            <a:ext cx="68580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33" name="Straight Connector 32"/>
          <p:cNvCxnSpPr/>
          <p:nvPr/>
        </p:nvCxnSpPr>
        <p:spPr>
          <a:xfrm rot="10800000">
            <a:off x="1066800" y="3962400"/>
            <a:ext cx="1752600"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4" name="Freeform 33"/>
          <p:cNvSpPr/>
          <p:nvPr/>
        </p:nvSpPr>
        <p:spPr>
          <a:xfrm>
            <a:off x="612435" y="3995670"/>
            <a:ext cx="584579" cy="1159099"/>
          </a:xfrm>
          <a:custGeom>
            <a:avLst/>
            <a:gdLst>
              <a:gd name="connsiteX0" fmla="*/ 465097 w 584579"/>
              <a:gd name="connsiteY0" fmla="*/ 0 h 1159099"/>
              <a:gd name="connsiteX1" fmla="*/ 297672 w 584579"/>
              <a:gd name="connsiteY1" fmla="*/ 12879 h 1159099"/>
              <a:gd name="connsiteX2" fmla="*/ 181762 w 584579"/>
              <a:gd name="connsiteY2" fmla="*/ 77274 h 1159099"/>
              <a:gd name="connsiteX3" fmla="*/ 104489 w 584579"/>
              <a:gd name="connsiteY3" fmla="*/ 115910 h 1159099"/>
              <a:gd name="connsiteX4" fmla="*/ 52973 w 584579"/>
              <a:gd name="connsiteY4" fmla="*/ 231820 h 1159099"/>
              <a:gd name="connsiteX5" fmla="*/ 40095 w 584579"/>
              <a:gd name="connsiteY5" fmla="*/ 270457 h 1159099"/>
              <a:gd name="connsiteX6" fmla="*/ 14337 w 584579"/>
              <a:gd name="connsiteY6" fmla="*/ 321972 h 1159099"/>
              <a:gd name="connsiteX7" fmla="*/ 1458 w 584579"/>
              <a:gd name="connsiteY7" fmla="*/ 373488 h 1159099"/>
              <a:gd name="connsiteX8" fmla="*/ 14337 w 584579"/>
              <a:gd name="connsiteY8" fmla="*/ 592429 h 1159099"/>
              <a:gd name="connsiteX9" fmla="*/ 52973 w 584579"/>
              <a:gd name="connsiteY9" fmla="*/ 631065 h 1159099"/>
              <a:gd name="connsiteX10" fmla="*/ 65852 w 584579"/>
              <a:gd name="connsiteY10" fmla="*/ 746975 h 1159099"/>
              <a:gd name="connsiteX11" fmla="*/ 78731 w 584579"/>
              <a:gd name="connsiteY11" fmla="*/ 785612 h 1159099"/>
              <a:gd name="connsiteX12" fmla="*/ 130247 w 584579"/>
              <a:gd name="connsiteY12" fmla="*/ 798491 h 1159099"/>
              <a:gd name="connsiteX13" fmla="*/ 181762 w 584579"/>
              <a:gd name="connsiteY13" fmla="*/ 875764 h 1159099"/>
              <a:gd name="connsiteX14" fmla="*/ 220399 w 584579"/>
              <a:gd name="connsiteY14" fmla="*/ 914400 h 1159099"/>
              <a:gd name="connsiteX15" fmla="*/ 246157 w 584579"/>
              <a:gd name="connsiteY15" fmla="*/ 953037 h 1159099"/>
              <a:gd name="connsiteX16" fmla="*/ 284793 w 584579"/>
              <a:gd name="connsiteY16" fmla="*/ 1030310 h 1159099"/>
              <a:gd name="connsiteX17" fmla="*/ 465097 w 584579"/>
              <a:gd name="connsiteY17" fmla="*/ 1081826 h 1159099"/>
              <a:gd name="connsiteX18" fmla="*/ 503734 w 584579"/>
              <a:gd name="connsiteY18" fmla="*/ 1094705 h 1159099"/>
              <a:gd name="connsiteX19" fmla="*/ 581007 w 584579"/>
              <a:gd name="connsiteY19" fmla="*/ 1159099 h 115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84579" h="1159099">
                <a:moveTo>
                  <a:pt x="465097" y="0"/>
                </a:moveTo>
                <a:cubicBezTo>
                  <a:pt x="409289" y="4293"/>
                  <a:pt x="353213" y="5936"/>
                  <a:pt x="297672" y="12879"/>
                </a:cubicBezTo>
                <a:cubicBezTo>
                  <a:pt x="235527" y="20647"/>
                  <a:pt x="256967" y="52205"/>
                  <a:pt x="181762" y="77274"/>
                </a:cubicBezTo>
                <a:cubicBezTo>
                  <a:pt x="128442" y="95048"/>
                  <a:pt x="154422" y="82623"/>
                  <a:pt x="104489" y="115910"/>
                </a:cubicBezTo>
                <a:cubicBezTo>
                  <a:pt x="73836" y="207868"/>
                  <a:pt x="93792" y="170593"/>
                  <a:pt x="52973" y="231820"/>
                </a:cubicBezTo>
                <a:cubicBezTo>
                  <a:pt x="48680" y="244699"/>
                  <a:pt x="45443" y="257979"/>
                  <a:pt x="40095" y="270457"/>
                </a:cubicBezTo>
                <a:cubicBezTo>
                  <a:pt x="32532" y="288103"/>
                  <a:pt x="21078" y="303996"/>
                  <a:pt x="14337" y="321972"/>
                </a:cubicBezTo>
                <a:cubicBezTo>
                  <a:pt x="8122" y="338545"/>
                  <a:pt x="5751" y="356316"/>
                  <a:pt x="1458" y="373488"/>
                </a:cubicBezTo>
                <a:cubicBezTo>
                  <a:pt x="5751" y="446468"/>
                  <a:pt x="0" y="520742"/>
                  <a:pt x="14337" y="592429"/>
                </a:cubicBezTo>
                <a:cubicBezTo>
                  <a:pt x="17909" y="610289"/>
                  <a:pt x="47214" y="613786"/>
                  <a:pt x="52973" y="631065"/>
                </a:cubicBezTo>
                <a:cubicBezTo>
                  <a:pt x="65266" y="667945"/>
                  <a:pt x="59461" y="708629"/>
                  <a:pt x="65852" y="746975"/>
                </a:cubicBezTo>
                <a:cubicBezTo>
                  <a:pt x="68084" y="760366"/>
                  <a:pt x="68130" y="777131"/>
                  <a:pt x="78731" y="785612"/>
                </a:cubicBezTo>
                <a:cubicBezTo>
                  <a:pt x="92553" y="796669"/>
                  <a:pt x="113075" y="794198"/>
                  <a:pt x="130247" y="798491"/>
                </a:cubicBezTo>
                <a:cubicBezTo>
                  <a:pt x="253503" y="921747"/>
                  <a:pt x="107205" y="763930"/>
                  <a:pt x="181762" y="875764"/>
                </a:cubicBezTo>
                <a:cubicBezTo>
                  <a:pt x="191865" y="890918"/>
                  <a:pt x="208739" y="900408"/>
                  <a:pt x="220399" y="914400"/>
                </a:cubicBezTo>
                <a:cubicBezTo>
                  <a:pt x="230308" y="926291"/>
                  <a:pt x="237571" y="940158"/>
                  <a:pt x="246157" y="953037"/>
                </a:cubicBezTo>
                <a:cubicBezTo>
                  <a:pt x="254947" y="979410"/>
                  <a:pt x="261746" y="1011104"/>
                  <a:pt x="284793" y="1030310"/>
                </a:cubicBezTo>
                <a:cubicBezTo>
                  <a:pt x="328613" y="1066826"/>
                  <a:pt x="424324" y="1072417"/>
                  <a:pt x="465097" y="1081826"/>
                </a:cubicBezTo>
                <a:cubicBezTo>
                  <a:pt x="478325" y="1084879"/>
                  <a:pt x="491867" y="1088112"/>
                  <a:pt x="503734" y="1094705"/>
                </a:cubicBezTo>
                <a:cubicBezTo>
                  <a:pt x="584579" y="1139619"/>
                  <a:pt x="581007" y="1116509"/>
                  <a:pt x="581007" y="1159099"/>
                </a:cubicBezTo>
              </a:path>
            </a:pathLst>
          </a:custGeom>
          <a:ln w="635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5" name="Straight Connector 34"/>
          <p:cNvCxnSpPr>
            <a:stCxn id="34" idx="17"/>
          </p:cNvCxnSpPr>
          <p:nvPr/>
        </p:nvCxnSpPr>
        <p:spPr>
          <a:xfrm flipH="1" flipV="1">
            <a:off x="1066801" y="4572001"/>
            <a:ext cx="10731" cy="505495"/>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6" name="5-Point Star 35"/>
          <p:cNvSpPr/>
          <p:nvPr/>
        </p:nvSpPr>
        <p:spPr>
          <a:xfrm>
            <a:off x="990600" y="4953000"/>
            <a:ext cx="2286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p:cNvCxnSpPr/>
          <p:nvPr/>
        </p:nvCxnSpPr>
        <p:spPr>
          <a:xfrm rot="5400000" flipH="1" flipV="1">
            <a:off x="723900" y="4229100"/>
            <a:ext cx="685800"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145835" y="3919470"/>
            <a:ext cx="1676400" cy="60960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9" name="5-Point Star 38"/>
          <p:cNvSpPr/>
          <p:nvPr/>
        </p:nvSpPr>
        <p:spPr>
          <a:xfrm>
            <a:off x="993435" y="3843270"/>
            <a:ext cx="2286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p:cNvCxnSpPr/>
          <p:nvPr/>
        </p:nvCxnSpPr>
        <p:spPr>
          <a:xfrm rot="16200000" flipH="1">
            <a:off x="2552700" y="4838700"/>
            <a:ext cx="609600" cy="7620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2" name="5-Point Star 41"/>
          <p:cNvSpPr/>
          <p:nvPr/>
        </p:nvSpPr>
        <p:spPr>
          <a:xfrm>
            <a:off x="2743200" y="4419600"/>
            <a:ext cx="2286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5-Point Star 42"/>
          <p:cNvSpPr/>
          <p:nvPr/>
        </p:nvSpPr>
        <p:spPr>
          <a:xfrm>
            <a:off x="2743200" y="1600200"/>
            <a:ext cx="2286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5-Point Star 43"/>
          <p:cNvSpPr/>
          <p:nvPr/>
        </p:nvSpPr>
        <p:spPr>
          <a:xfrm>
            <a:off x="2743200" y="3810000"/>
            <a:ext cx="2286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5-Point Star 44"/>
          <p:cNvSpPr/>
          <p:nvPr/>
        </p:nvSpPr>
        <p:spPr>
          <a:xfrm>
            <a:off x="6781800" y="1676400"/>
            <a:ext cx="2286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6" name="Picture 45" descr="Image12.gif"/>
          <p:cNvPicPr>
            <a:picLocks noChangeAspect="1"/>
          </p:cNvPicPr>
          <p:nvPr/>
        </p:nvPicPr>
        <p:blipFill>
          <a:blip r:embed="rId2" cstate="print"/>
          <a:stretch>
            <a:fillRect/>
          </a:stretch>
        </p:blipFill>
        <p:spPr>
          <a:xfrm>
            <a:off x="4724400" y="3810000"/>
            <a:ext cx="2895600" cy="1648691"/>
          </a:xfrm>
          <a:prstGeom prst="rect">
            <a:avLst/>
          </a:prstGeom>
        </p:spPr>
      </p:pic>
      <p:cxnSp>
        <p:nvCxnSpPr>
          <p:cNvPr id="47" name="Straight Connector 46"/>
          <p:cNvCxnSpPr/>
          <p:nvPr/>
        </p:nvCxnSpPr>
        <p:spPr>
          <a:xfrm>
            <a:off x="5181600" y="4648200"/>
            <a:ext cx="182880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48" name="Straight Connector 47"/>
          <p:cNvCxnSpPr/>
          <p:nvPr/>
        </p:nvCxnSpPr>
        <p:spPr>
          <a:xfrm rot="5400000" flipH="1" flipV="1">
            <a:off x="6667500" y="4305300"/>
            <a:ext cx="685800" cy="0"/>
          </a:xfrm>
          <a:prstGeom prst="line">
            <a:avLst/>
          </a:prstGeom>
          <a:ln w="63500"/>
        </p:spPr>
        <p:style>
          <a:lnRef idx="1">
            <a:schemeClr val="accent2"/>
          </a:lnRef>
          <a:fillRef idx="0">
            <a:schemeClr val="accent2"/>
          </a:fillRef>
          <a:effectRef idx="0">
            <a:schemeClr val="accent2"/>
          </a:effectRef>
          <a:fontRef idx="minor">
            <a:schemeClr val="tx1"/>
          </a:fontRef>
        </p:style>
      </p:cxnSp>
      <p:cxnSp>
        <p:nvCxnSpPr>
          <p:cNvPr id="49" name="Straight Connector 48"/>
          <p:cNvCxnSpPr/>
          <p:nvPr/>
        </p:nvCxnSpPr>
        <p:spPr>
          <a:xfrm rot="10800000">
            <a:off x="5257800" y="4038600"/>
            <a:ext cx="1752600"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0" name="Freeform 49"/>
          <p:cNvSpPr/>
          <p:nvPr/>
        </p:nvSpPr>
        <p:spPr>
          <a:xfrm>
            <a:off x="4803435" y="4071870"/>
            <a:ext cx="584579" cy="1159099"/>
          </a:xfrm>
          <a:custGeom>
            <a:avLst/>
            <a:gdLst>
              <a:gd name="connsiteX0" fmla="*/ 465097 w 584579"/>
              <a:gd name="connsiteY0" fmla="*/ 0 h 1159099"/>
              <a:gd name="connsiteX1" fmla="*/ 297672 w 584579"/>
              <a:gd name="connsiteY1" fmla="*/ 12879 h 1159099"/>
              <a:gd name="connsiteX2" fmla="*/ 181762 w 584579"/>
              <a:gd name="connsiteY2" fmla="*/ 77274 h 1159099"/>
              <a:gd name="connsiteX3" fmla="*/ 104489 w 584579"/>
              <a:gd name="connsiteY3" fmla="*/ 115910 h 1159099"/>
              <a:gd name="connsiteX4" fmla="*/ 52973 w 584579"/>
              <a:gd name="connsiteY4" fmla="*/ 231820 h 1159099"/>
              <a:gd name="connsiteX5" fmla="*/ 40095 w 584579"/>
              <a:gd name="connsiteY5" fmla="*/ 270457 h 1159099"/>
              <a:gd name="connsiteX6" fmla="*/ 14337 w 584579"/>
              <a:gd name="connsiteY6" fmla="*/ 321972 h 1159099"/>
              <a:gd name="connsiteX7" fmla="*/ 1458 w 584579"/>
              <a:gd name="connsiteY7" fmla="*/ 373488 h 1159099"/>
              <a:gd name="connsiteX8" fmla="*/ 14337 w 584579"/>
              <a:gd name="connsiteY8" fmla="*/ 592429 h 1159099"/>
              <a:gd name="connsiteX9" fmla="*/ 52973 w 584579"/>
              <a:gd name="connsiteY9" fmla="*/ 631065 h 1159099"/>
              <a:gd name="connsiteX10" fmla="*/ 65852 w 584579"/>
              <a:gd name="connsiteY10" fmla="*/ 746975 h 1159099"/>
              <a:gd name="connsiteX11" fmla="*/ 78731 w 584579"/>
              <a:gd name="connsiteY11" fmla="*/ 785612 h 1159099"/>
              <a:gd name="connsiteX12" fmla="*/ 130247 w 584579"/>
              <a:gd name="connsiteY12" fmla="*/ 798491 h 1159099"/>
              <a:gd name="connsiteX13" fmla="*/ 181762 w 584579"/>
              <a:gd name="connsiteY13" fmla="*/ 875764 h 1159099"/>
              <a:gd name="connsiteX14" fmla="*/ 220399 w 584579"/>
              <a:gd name="connsiteY14" fmla="*/ 914400 h 1159099"/>
              <a:gd name="connsiteX15" fmla="*/ 246157 w 584579"/>
              <a:gd name="connsiteY15" fmla="*/ 953037 h 1159099"/>
              <a:gd name="connsiteX16" fmla="*/ 284793 w 584579"/>
              <a:gd name="connsiteY16" fmla="*/ 1030310 h 1159099"/>
              <a:gd name="connsiteX17" fmla="*/ 465097 w 584579"/>
              <a:gd name="connsiteY17" fmla="*/ 1081826 h 1159099"/>
              <a:gd name="connsiteX18" fmla="*/ 503734 w 584579"/>
              <a:gd name="connsiteY18" fmla="*/ 1094705 h 1159099"/>
              <a:gd name="connsiteX19" fmla="*/ 581007 w 584579"/>
              <a:gd name="connsiteY19" fmla="*/ 1159099 h 115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84579" h="1159099">
                <a:moveTo>
                  <a:pt x="465097" y="0"/>
                </a:moveTo>
                <a:cubicBezTo>
                  <a:pt x="409289" y="4293"/>
                  <a:pt x="353213" y="5936"/>
                  <a:pt x="297672" y="12879"/>
                </a:cubicBezTo>
                <a:cubicBezTo>
                  <a:pt x="235527" y="20647"/>
                  <a:pt x="256967" y="52205"/>
                  <a:pt x="181762" y="77274"/>
                </a:cubicBezTo>
                <a:cubicBezTo>
                  <a:pt x="128442" y="95048"/>
                  <a:pt x="154422" y="82623"/>
                  <a:pt x="104489" y="115910"/>
                </a:cubicBezTo>
                <a:cubicBezTo>
                  <a:pt x="73836" y="207868"/>
                  <a:pt x="93792" y="170593"/>
                  <a:pt x="52973" y="231820"/>
                </a:cubicBezTo>
                <a:cubicBezTo>
                  <a:pt x="48680" y="244699"/>
                  <a:pt x="45443" y="257979"/>
                  <a:pt x="40095" y="270457"/>
                </a:cubicBezTo>
                <a:cubicBezTo>
                  <a:pt x="32532" y="288103"/>
                  <a:pt x="21078" y="303996"/>
                  <a:pt x="14337" y="321972"/>
                </a:cubicBezTo>
                <a:cubicBezTo>
                  <a:pt x="8122" y="338545"/>
                  <a:pt x="5751" y="356316"/>
                  <a:pt x="1458" y="373488"/>
                </a:cubicBezTo>
                <a:cubicBezTo>
                  <a:pt x="5751" y="446468"/>
                  <a:pt x="0" y="520742"/>
                  <a:pt x="14337" y="592429"/>
                </a:cubicBezTo>
                <a:cubicBezTo>
                  <a:pt x="17909" y="610289"/>
                  <a:pt x="47214" y="613786"/>
                  <a:pt x="52973" y="631065"/>
                </a:cubicBezTo>
                <a:cubicBezTo>
                  <a:pt x="65266" y="667945"/>
                  <a:pt x="59461" y="708629"/>
                  <a:pt x="65852" y="746975"/>
                </a:cubicBezTo>
                <a:cubicBezTo>
                  <a:pt x="68084" y="760366"/>
                  <a:pt x="68130" y="777131"/>
                  <a:pt x="78731" y="785612"/>
                </a:cubicBezTo>
                <a:cubicBezTo>
                  <a:pt x="92553" y="796669"/>
                  <a:pt x="113075" y="794198"/>
                  <a:pt x="130247" y="798491"/>
                </a:cubicBezTo>
                <a:cubicBezTo>
                  <a:pt x="253503" y="921747"/>
                  <a:pt x="107205" y="763930"/>
                  <a:pt x="181762" y="875764"/>
                </a:cubicBezTo>
                <a:cubicBezTo>
                  <a:pt x="191865" y="890918"/>
                  <a:pt x="208739" y="900408"/>
                  <a:pt x="220399" y="914400"/>
                </a:cubicBezTo>
                <a:cubicBezTo>
                  <a:pt x="230308" y="926291"/>
                  <a:pt x="237571" y="940158"/>
                  <a:pt x="246157" y="953037"/>
                </a:cubicBezTo>
                <a:cubicBezTo>
                  <a:pt x="254947" y="979410"/>
                  <a:pt x="261746" y="1011104"/>
                  <a:pt x="284793" y="1030310"/>
                </a:cubicBezTo>
                <a:cubicBezTo>
                  <a:pt x="328613" y="1066826"/>
                  <a:pt x="424324" y="1072417"/>
                  <a:pt x="465097" y="1081826"/>
                </a:cubicBezTo>
                <a:cubicBezTo>
                  <a:pt x="478325" y="1084879"/>
                  <a:pt x="491867" y="1088112"/>
                  <a:pt x="503734" y="1094705"/>
                </a:cubicBezTo>
                <a:cubicBezTo>
                  <a:pt x="584579" y="1139619"/>
                  <a:pt x="581007" y="1116509"/>
                  <a:pt x="581007" y="1159099"/>
                </a:cubicBezTo>
              </a:path>
            </a:pathLst>
          </a:custGeom>
          <a:ln w="635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1" name="Straight Connector 50"/>
          <p:cNvCxnSpPr>
            <a:stCxn id="50" idx="17"/>
          </p:cNvCxnSpPr>
          <p:nvPr/>
        </p:nvCxnSpPr>
        <p:spPr>
          <a:xfrm flipH="1" flipV="1">
            <a:off x="5257801" y="4648201"/>
            <a:ext cx="10731" cy="505495"/>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2" name="5-Point Star 51"/>
          <p:cNvSpPr/>
          <p:nvPr/>
        </p:nvSpPr>
        <p:spPr>
          <a:xfrm>
            <a:off x="5181600" y="5029200"/>
            <a:ext cx="2286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Connector 52"/>
          <p:cNvCxnSpPr/>
          <p:nvPr/>
        </p:nvCxnSpPr>
        <p:spPr>
          <a:xfrm rot="5400000" flipH="1" flipV="1">
            <a:off x="4914900" y="4305300"/>
            <a:ext cx="685800"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5336835" y="3995670"/>
            <a:ext cx="1676400" cy="60960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5" name="5-Point Star 54"/>
          <p:cNvSpPr/>
          <p:nvPr/>
        </p:nvSpPr>
        <p:spPr>
          <a:xfrm>
            <a:off x="5184435" y="3919470"/>
            <a:ext cx="2286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Connector 55"/>
          <p:cNvCxnSpPr/>
          <p:nvPr/>
        </p:nvCxnSpPr>
        <p:spPr>
          <a:xfrm rot="16200000" flipH="1">
            <a:off x="6743700" y="4914900"/>
            <a:ext cx="609600" cy="7620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7" name="5-Point Star 56"/>
          <p:cNvSpPr/>
          <p:nvPr/>
        </p:nvSpPr>
        <p:spPr>
          <a:xfrm>
            <a:off x="6934200" y="4495800"/>
            <a:ext cx="2286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5-Point Star 57"/>
          <p:cNvSpPr/>
          <p:nvPr/>
        </p:nvSpPr>
        <p:spPr>
          <a:xfrm>
            <a:off x="6934200" y="3886200"/>
            <a:ext cx="2286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p:cNvCxnSpPr/>
          <p:nvPr/>
        </p:nvCxnSpPr>
        <p:spPr>
          <a:xfrm rot="10800000">
            <a:off x="5257800" y="4648200"/>
            <a:ext cx="1828800" cy="60960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63" name="5-Point Star 62"/>
          <p:cNvSpPr/>
          <p:nvPr/>
        </p:nvSpPr>
        <p:spPr>
          <a:xfrm>
            <a:off x="7010400" y="5105400"/>
            <a:ext cx="2286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5-Point Star 63"/>
          <p:cNvSpPr/>
          <p:nvPr/>
        </p:nvSpPr>
        <p:spPr>
          <a:xfrm>
            <a:off x="5181600" y="4495800"/>
            <a:ext cx="2286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3733800" y="5638800"/>
            <a:ext cx="5105400" cy="369332"/>
          </a:xfrm>
          <a:prstGeom prst="rect">
            <a:avLst/>
          </a:prstGeom>
          <a:noFill/>
        </p:spPr>
        <p:txBody>
          <a:bodyPr wrap="square" rtlCol="0">
            <a:spAutoFit/>
          </a:bodyPr>
          <a:lstStyle/>
          <a:p>
            <a:r>
              <a:rPr lang="en-US" dirty="0" smtClean="0"/>
              <a:t>Final circuit - CDBAECADFC</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path on a graph can be traced if</a:t>
            </a:r>
          </a:p>
          <a:p>
            <a:pPr marL="850392" lvl="1" indent="-457200">
              <a:buFont typeface="+mj-lt"/>
              <a:buAutoNum type="arabicPeriod"/>
            </a:pPr>
            <a:r>
              <a:rPr lang="en-US" dirty="0" smtClean="0"/>
              <a:t>It is connected (every vertex is connected by some number of edges)</a:t>
            </a:r>
          </a:p>
          <a:p>
            <a:pPr marL="850392" lvl="1" indent="-457200">
              <a:buFont typeface="+mj-lt"/>
              <a:buAutoNum type="arabicPeriod"/>
            </a:pPr>
            <a:r>
              <a:rPr lang="en-US" dirty="0" smtClean="0"/>
              <a:t>It has either no odd vertices or two odd vertices</a:t>
            </a:r>
          </a:p>
          <a:p>
            <a:pPr marL="1088136" lvl="2" indent="-457200"/>
            <a:r>
              <a:rPr lang="en-US" dirty="0" smtClean="0"/>
              <a:t>If a graph has two odd vertices, the tracing must begin at one of these and end at the other.  If all the vertices are even then the graph must begin and end at the same vertex.  It does not matter at which vertex this occurs.</a:t>
            </a:r>
            <a:endParaRPr lang="en-US" dirty="0"/>
          </a:p>
        </p:txBody>
      </p:sp>
      <p:sp>
        <p:nvSpPr>
          <p:cNvPr id="3" name="Title 2"/>
          <p:cNvSpPr>
            <a:spLocks noGrp="1"/>
          </p:cNvSpPr>
          <p:nvPr>
            <p:ph type="title"/>
          </p:nvPr>
        </p:nvSpPr>
        <p:spPr/>
        <p:txBody>
          <a:bodyPr/>
          <a:lstStyle/>
          <a:p>
            <a:r>
              <a:rPr lang="en-US" dirty="0" smtClean="0"/>
              <a:t>Euler’s Theorem</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Path : series of connected edges in which no edge is repeated.</a:t>
            </a:r>
          </a:p>
          <a:p>
            <a:endParaRPr lang="en-US" dirty="0" smtClean="0"/>
          </a:p>
          <a:p>
            <a:r>
              <a:rPr lang="en-US" dirty="0" smtClean="0"/>
              <a:t>Length: number of edges in a path.</a:t>
            </a:r>
          </a:p>
          <a:p>
            <a:endParaRPr lang="en-US" dirty="0" smtClean="0"/>
          </a:p>
          <a:p>
            <a:r>
              <a:rPr lang="en-US" dirty="0" smtClean="0"/>
              <a:t>Valence: The number of edges touching that vertex (like counting the spokes on a bicycle wheel).</a:t>
            </a:r>
          </a:p>
        </p:txBody>
      </p:sp>
      <p:sp>
        <p:nvSpPr>
          <p:cNvPr id="3" name="Title 2"/>
          <p:cNvSpPr>
            <a:spLocks noGrp="1"/>
          </p:cNvSpPr>
          <p:nvPr>
            <p:ph type="title"/>
          </p:nvPr>
        </p:nvSpPr>
        <p:spPr/>
        <p:txBody>
          <a:bodyPr/>
          <a:lstStyle/>
          <a:p>
            <a:r>
              <a:rPr lang="en-US" dirty="0" smtClean="0"/>
              <a:t>Definitions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Euler Path: a path containing all edges of the graph.</a:t>
            </a:r>
          </a:p>
          <a:p>
            <a:pPr>
              <a:buNone/>
            </a:pPr>
            <a:endParaRPr lang="en-US" dirty="0" smtClean="0"/>
          </a:p>
          <a:p>
            <a:r>
              <a:rPr lang="en-US" dirty="0" smtClean="0"/>
              <a:t>Euler circuit: an Euler path that ends and begins at the same vertex.</a:t>
            </a:r>
          </a:p>
          <a:p>
            <a:endParaRPr lang="en-US" dirty="0" smtClean="0"/>
          </a:p>
          <a:p>
            <a:r>
              <a:rPr lang="en-US" dirty="0" err="1" smtClean="0"/>
              <a:t>Eulerian</a:t>
            </a:r>
            <a:r>
              <a:rPr lang="en-US" dirty="0" smtClean="0"/>
              <a:t> graph: a graph with all even vertices and contains an Euler circuit.</a:t>
            </a:r>
          </a:p>
          <a:p>
            <a:endParaRPr lang="en-US" dirty="0"/>
          </a:p>
        </p:txBody>
      </p:sp>
      <p:sp>
        <p:nvSpPr>
          <p:cNvPr id="3" name="Title 2"/>
          <p:cNvSpPr>
            <a:spLocks noGrp="1"/>
          </p:cNvSpPr>
          <p:nvPr>
            <p:ph type="title"/>
          </p:nvPr>
        </p:nvSpPr>
        <p:spPr/>
        <p:txBody>
          <a:bodyPr/>
          <a:lstStyle/>
          <a:p>
            <a:r>
              <a:rPr lang="en-US" dirty="0" smtClean="0"/>
              <a:t>More Definitions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Find some paths in this graph</a:t>
            </a:r>
          </a:p>
          <a:p>
            <a:endParaRPr lang="en-US" dirty="0" smtClean="0"/>
          </a:p>
          <a:p>
            <a:endParaRPr lang="en-US" dirty="0" smtClean="0"/>
          </a:p>
          <a:p>
            <a:endParaRPr lang="en-US" dirty="0" smtClean="0"/>
          </a:p>
          <a:p>
            <a:endParaRPr lang="en-US" dirty="0" smtClean="0"/>
          </a:p>
          <a:p>
            <a:r>
              <a:rPr lang="en-US" dirty="0" smtClean="0"/>
              <a:t>Find an Euler path in this graph</a:t>
            </a:r>
          </a:p>
          <a:p>
            <a:endParaRPr lang="en-US" dirty="0" smtClean="0"/>
          </a:p>
          <a:p>
            <a:pPr lvl="1"/>
            <a:r>
              <a:rPr lang="en-US" dirty="0" smtClean="0"/>
              <a:t>Is their an Euler circuit?</a:t>
            </a:r>
          </a:p>
          <a:p>
            <a:endParaRPr lang="en-US" dirty="0" smtClean="0"/>
          </a:p>
        </p:txBody>
      </p:sp>
      <p:sp>
        <p:nvSpPr>
          <p:cNvPr id="3" name="Title 2"/>
          <p:cNvSpPr>
            <a:spLocks noGrp="1"/>
          </p:cNvSpPr>
          <p:nvPr>
            <p:ph type="title"/>
          </p:nvPr>
        </p:nvSpPr>
        <p:spPr/>
        <p:txBody>
          <a:bodyPr/>
          <a:lstStyle/>
          <a:p>
            <a:r>
              <a:rPr lang="en-US" dirty="0" smtClean="0"/>
              <a:t>An Euler Circuit</a:t>
            </a:r>
            <a:endParaRPr lang="en-US" dirty="0"/>
          </a:p>
        </p:txBody>
      </p:sp>
      <p:pic>
        <p:nvPicPr>
          <p:cNvPr id="5" name="Picture 4" descr="image006.jpg"/>
          <p:cNvPicPr>
            <a:picLocks noChangeAspect="1"/>
          </p:cNvPicPr>
          <p:nvPr/>
        </p:nvPicPr>
        <p:blipFill>
          <a:blip r:embed="rId2" cstate="print"/>
          <a:stretch>
            <a:fillRect/>
          </a:stretch>
        </p:blipFill>
        <p:spPr>
          <a:xfrm>
            <a:off x="2514600" y="2057400"/>
            <a:ext cx="3810000" cy="1547015"/>
          </a:xfrm>
          <a:prstGeom prst="rect">
            <a:avLst/>
          </a:prstGeom>
        </p:spPr>
      </p:pic>
      <p:pic>
        <p:nvPicPr>
          <p:cNvPr id="6" name="Picture 5" descr="f1q14g1.jpg"/>
          <p:cNvPicPr>
            <a:picLocks noChangeAspect="1"/>
          </p:cNvPicPr>
          <p:nvPr/>
        </p:nvPicPr>
        <p:blipFill>
          <a:blip r:embed="rId3" cstate="print"/>
          <a:stretch>
            <a:fillRect/>
          </a:stretch>
        </p:blipFill>
        <p:spPr>
          <a:xfrm>
            <a:off x="6477000" y="3657600"/>
            <a:ext cx="1828800" cy="26860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200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animEffect transition="in" filter="fade">
                                      <p:cBhvr>
                                        <p:cTn id="17"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381000" y="1066800"/>
            <a:ext cx="5486400" cy="5410200"/>
          </a:xfrm>
        </p:spPr>
        <p:txBody>
          <a:bodyPr/>
          <a:lstStyle/>
          <a:p>
            <a:pPr>
              <a:lnSpc>
                <a:spcPct val="90000"/>
              </a:lnSpc>
            </a:pPr>
            <a:r>
              <a:rPr lang="en-US" u="sng" dirty="0"/>
              <a:t>Parking-Control Officer Problem</a:t>
            </a:r>
            <a:r>
              <a:rPr lang="en-US" dirty="0"/>
              <a:t> </a:t>
            </a:r>
          </a:p>
          <a:p>
            <a:pPr>
              <a:lnSpc>
                <a:spcPct val="90000"/>
              </a:lnSpc>
              <a:buFont typeface="Wingdings" pitchFamily="2" charset="2"/>
              <a:buNone/>
            </a:pPr>
            <a:r>
              <a:rPr lang="en-US" sz="2000" dirty="0"/>
              <a:t>	Checking parking meters</a:t>
            </a:r>
          </a:p>
          <a:p>
            <a:pPr lvl="1">
              <a:lnSpc>
                <a:spcPct val="90000"/>
              </a:lnSpc>
            </a:pPr>
            <a:r>
              <a:rPr lang="en-US" dirty="0"/>
              <a:t>Our job is to find the most efficient route for the parking-control officer to walk as he checks the parking meters.</a:t>
            </a:r>
          </a:p>
          <a:p>
            <a:pPr lvl="1">
              <a:lnSpc>
                <a:spcPct val="90000"/>
              </a:lnSpc>
            </a:pPr>
            <a:r>
              <a:rPr lang="en-US" b="1" dirty="0">
                <a:solidFill>
                  <a:srgbClr val="0000CC"/>
                </a:solidFill>
              </a:rPr>
              <a:t>Problem: Check the meters on the top two blocks.</a:t>
            </a:r>
          </a:p>
          <a:p>
            <a:pPr lvl="1">
              <a:lnSpc>
                <a:spcPct val="90000"/>
              </a:lnSpc>
            </a:pPr>
            <a:endParaRPr lang="en-US" sz="900" b="1" dirty="0">
              <a:solidFill>
                <a:srgbClr val="0000CC"/>
              </a:solidFill>
            </a:endParaRPr>
          </a:p>
          <a:p>
            <a:pPr>
              <a:lnSpc>
                <a:spcPct val="90000"/>
              </a:lnSpc>
            </a:pPr>
            <a:r>
              <a:rPr lang="en-US" u="sng" dirty="0"/>
              <a:t>Goals for Parking-Control Officer</a:t>
            </a:r>
            <a:endParaRPr lang="en-US" dirty="0"/>
          </a:p>
          <a:p>
            <a:pPr lvl="1">
              <a:lnSpc>
                <a:spcPct val="90000"/>
              </a:lnSpc>
            </a:pPr>
            <a:r>
              <a:rPr lang="en-US" dirty="0"/>
              <a:t>Must cover all the sidewalks without retracing any more steps than necessary.</a:t>
            </a:r>
          </a:p>
          <a:p>
            <a:pPr lvl="1">
              <a:lnSpc>
                <a:spcPct val="90000"/>
              </a:lnSpc>
            </a:pPr>
            <a:r>
              <a:rPr lang="en-US" dirty="0"/>
              <a:t>Should end at the same point at which he began. </a:t>
            </a:r>
          </a:p>
          <a:p>
            <a:pPr lvl="1">
              <a:lnSpc>
                <a:spcPct val="90000"/>
              </a:lnSpc>
            </a:pPr>
            <a:r>
              <a:rPr lang="en-US" b="1" dirty="0">
                <a:solidFill>
                  <a:srgbClr val="0000CC"/>
                </a:solidFill>
              </a:rPr>
              <a:t>Problem: Start and end at the top left-hand corner of the left-hand block.</a:t>
            </a:r>
          </a:p>
        </p:txBody>
      </p:sp>
      <p:sp>
        <p:nvSpPr>
          <p:cNvPr id="53254" name="Rectangle 6"/>
          <p:cNvSpPr>
            <a:spLocks noChangeArrowheads="1"/>
          </p:cNvSpPr>
          <p:nvPr/>
        </p:nvSpPr>
        <p:spPr bwMode="auto">
          <a:xfrm rot="10779890" flipV="1">
            <a:off x="8458200" y="6248400"/>
            <a:ext cx="533400" cy="452438"/>
          </a:xfrm>
          <a:prstGeom prst="rect">
            <a:avLst/>
          </a:prstGeom>
          <a:noFill/>
          <a:ln w="9525">
            <a:noFill/>
            <a:miter lim="800000"/>
            <a:headEnd/>
            <a:tailEnd/>
          </a:ln>
          <a:effectLst/>
        </p:spPr>
        <p:txBody>
          <a:bodyPr anchor="b"/>
          <a:lstStyle/>
          <a:p>
            <a:pPr algn="r" fontAlgn="base">
              <a:spcBef>
                <a:spcPct val="0"/>
              </a:spcBef>
              <a:spcAft>
                <a:spcPct val="0"/>
              </a:spcAft>
            </a:pPr>
            <a:fld id="{3C84D6B6-34A6-44F3-A752-F1FC5E1718BC}" type="slidenum">
              <a:rPr lang="en-US" altLang="en-US" smtClean="0">
                <a:solidFill>
                  <a:srgbClr val="000000"/>
                </a:solidFill>
                <a:latin typeface="Garamond" pitchFamily="18" charset="0"/>
              </a:rPr>
              <a:pPr algn="r" fontAlgn="base">
                <a:spcBef>
                  <a:spcPct val="0"/>
                </a:spcBef>
                <a:spcAft>
                  <a:spcPct val="0"/>
                </a:spcAft>
              </a:pPr>
              <a:t>6</a:t>
            </a:fld>
            <a:r>
              <a:rPr lang="en-US" altLang="en-US" smtClean="0">
                <a:solidFill>
                  <a:srgbClr val="000000"/>
                </a:solidFill>
                <a:latin typeface="Garamond" pitchFamily="18" charset="0"/>
              </a:rPr>
              <a:t>   </a:t>
            </a:r>
          </a:p>
        </p:txBody>
      </p:sp>
      <p:sp>
        <p:nvSpPr>
          <p:cNvPr id="53260" name="Rectangle 12"/>
          <p:cNvSpPr>
            <a:spLocks noGrp="1" noChangeArrowheads="1"/>
          </p:cNvSpPr>
          <p:nvPr>
            <p:ph type="title"/>
          </p:nvPr>
        </p:nvSpPr>
        <p:spPr>
          <a:noFill/>
          <a:ln/>
        </p:spPr>
        <p:txBody>
          <a:bodyPr/>
          <a:lstStyle/>
          <a:p>
            <a:r>
              <a:rPr lang="en-US" altLang="en-US" dirty="0" smtClean="0">
                <a:solidFill>
                  <a:srgbClr val="FF9900"/>
                </a:solidFill>
              </a:rPr>
              <a:t>Euler </a:t>
            </a:r>
            <a:r>
              <a:rPr lang="en-US" altLang="en-US" dirty="0">
                <a:solidFill>
                  <a:srgbClr val="FF9900"/>
                </a:solidFill>
              </a:rPr>
              <a:t>Circuits</a:t>
            </a:r>
          </a:p>
        </p:txBody>
      </p:sp>
      <p:sp>
        <p:nvSpPr>
          <p:cNvPr id="53261" name="Text Box 13"/>
          <p:cNvSpPr txBox="1">
            <a:spLocks noChangeArrowheads="1"/>
          </p:cNvSpPr>
          <p:nvPr/>
        </p:nvSpPr>
        <p:spPr bwMode="auto">
          <a:xfrm>
            <a:off x="5943600" y="4191000"/>
            <a:ext cx="2895600" cy="1997075"/>
          </a:xfrm>
          <a:prstGeom prst="rect">
            <a:avLst/>
          </a:prstGeom>
          <a:solidFill>
            <a:srgbClr val="FFFF99"/>
          </a:solidFill>
          <a:ln w="76200" cmpd="tri" algn="ctr">
            <a:solidFill>
              <a:srgbClr val="FF9900"/>
            </a:solidFill>
            <a:miter lim="800000"/>
            <a:headEnd/>
            <a:tailEnd/>
          </a:ln>
          <a:effectLst/>
        </p:spPr>
        <p:txBody>
          <a:bodyPr>
            <a:spAutoFit/>
          </a:bodyPr>
          <a:lstStyle/>
          <a:p>
            <a:pPr marL="342900" indent="-342900" fontAlgn="base">
              <a:spcBef>
                <a:spcPct val="20000"/>
              </a:spcBef>
              <a:spcAft>
                <a:spcPct val="0"/>
              </a:spcAft>
              <a:buClr>
                <a:srgbClr val="000000"/>
              </a:buClr>
              <a:buFont typeface="Wingdings" pitchFamily="2" charset="2"/>
              <a:buNone/>
            </a:pPr>
            <a:r>
              <a:rPr lang="en-US" sz="2000" b="1" u="sng" smtClean="0">
                <a:solidFill>
                  <a:srgbClr val="0000CC"/>
                </a:solidFill>
                <a:latin typeface="Garamond" pitchFamily="18" charset="0"/>
              </a:rPr>
              <a:t>Euler circuit</a:t>
            </a:r>
            <a:r>
              <a:rPr lang="en-US" sz="2000" b="1" smtClean="0">
                <a:solidFill>
                  <a:srgbClr val="0000CC"/>
                </a:solidFill>
                <a:latin typeface="Garamond" pitchFamily="18" charset="0"/>
              </a:rPr>
              <a:t> </a:t>
            </a:r>
            <a:r>
              <a:rPr lang="en-US" sz="1700" b="1" smtClean="0">
                <a:solidFill>
                  <a:srgbClr val="0000CC"/>
                </a:solidFill>
                <a:latin typeface="Garamond" pitchFamily="18" charset="0"/>
              </a:rPr>
              <a:t>– </a:t>
            </a:r>
            <a:r>
              <a:rPr lang="en-US" sz="2000" b="1" smtClean="0">
                <a:solidFill>
                  <a:srgbClr val="0000CC"/>
                </a:solidFill>
                <a:latin typeface="Garamond" pitchFamily="18" charset="0"/>
              </a:rPr>
              <a:t>A circuit that traverses each edge of a graph exactly once and starts and stops at the same point. </a:t>
            </a:r>
          </a:p>
        </p:txBody>
      </p:sp>
      <p:pic>
        <p:nvPicPr>
          <p:cNvPr id="53263" name="Picture 15" descr="5641FIG01_01 (2)"/>
          <p:cNvPicPr>
            <a:picLocks noChangeAspect="1" noChangeArrowheads="1"/>
          </p:cNvPicPr>
          <p:nvPr/>
        </p:nvPicPr>
        <p:blipFill>
          <a:blip r:embed="rId2" cstate="print"/>
          <a:srcRect/>
          <a:stretch>
            <a:fillRect/>
          </a:stretch>
        </p:blipFill>
        <p:spPr bwMode="auto">
          <a:xfrm>
            <a:off x="5857875" y="1447800"/>
            <a:ext cx="2981325" cy="2514600"/>
          </a:xfrm>
          <a:prstGeom prst="rect">
            <a:avLst/>
          </a:prstGeom>
          <a:noFill/>
        </p:spPr>
      </p:pic>
      <p:sp>
        <p:nvSpPr>
          <p:cNvPr id="53264" name="Text Box 16"/>
          <p:cNvSpPr txBox="1">
            <a:spLocks noChangeArrowheads="1"/>
          </p:cNvSpPr>
          <p:nvPr/>
        </p:nvSpPr>
        <p:spPr bwMode="auto">
          <a:xfrm>
            <a:off x="5867400" y="1066800"/>
            <a:ext cx="3124200" cy="336550"/>
          </a:xfrm>
          <a:prstGeom prst="rect">
            <a:avLst/>
          </a:prstGeom>
          <a:noFill/>
          <a:ln w="9525">
            <a:noFill/>
            <a:miter lim="800000"/>
            <a:headEnd/>
            <a:tailEnd/>
          </a:ln>
          <a:effectLst/>
        </p:spPr>
        <p:txBody>
          <a:bodyPr>
            <a:spAutoFit/>
          </a:bodyPr>
          <a:lstStyle/>
          <a:p>
            <a:pPr fontAlgn="base">
              <a:spcBef>
                <a:spcPct val="0"/>
              </a:spcBef>
              <a:spcAft>
                <a:spcPct val="0"/>
              </a:spcAft>
            </a:pPr>
            <a:r>
              <a:rPr lang="en-US" sz="1600" i="1" smtClean="0">
                <a:solidFill>
                  <a:srgbClr val="000000"/>
                </a:solidFill>
              </a:rPr>
              <a:t>Street map for part of a town.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3 - Euler 3 Notes Roads example.jpg"/>
          <p:cNvPicPr>
            <a:picLocks noChangeAspect="1"/>
          </p:cNvPicPr>
          <p:nvPr/>
        </p:nvPicPr>
        <p:blipFill>
          <a:blip r:embed="rId2" cstate="print"/>
          <a:stretch>
            <a:fillRect/>
          </a:stretch>
        </p:blipFill>
        <p:spPr>
          <a:xfrm>
            <a:off x="762000" y="990600"/>
            <a:ext cx="7730836" cy="46482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7813"/>
            <a:ext cx="8229600" cy="865187"/>
          </a:xfrm>
          <a:noFill/>
          <a:ln/>
        </p:spPr>
        <p:txBody>
          <a:bodyPr/>
          <a:lstStyle/>
          <a:p>
            <a:r>
              <a:rPr lang="en-US" altLang="en-US" dirty="0" smtClean="0">
                <a:solidFill>
                  <a:srgbClr val="FF9933"/>
                </a:solidFill>
              </a:rPr>
              <a:t>Euler </a:t>
            </a:r>
            <a:r>
              <a:rPr lang="en-US" altLang="en-US" dirty="0">
                <a:solidFill>
                  <a:srgbClr val="FF9933"/>
                </a:solidFill>
              </a:rPr>
              <a:t>Circuits</a:t>
            </a:r>
          </a:p>
        </p:txBody>
      </p:sp>
      <p:sp>
        <p:nvSpPr>
          <p:cNvPr id="32773" name="Rectangle 5"/>
          <p:cNvSpPr>
            <a:spLocks noChangeArrowheads="1"/>
          </p:cNvSpPr>
          <p:nvPr/>
        </p:nvSpPr>
        <p:spPr bwMode="auto">
          <a:xfrm rot="10779890" flipV="1">
            <a:off x="8458200" y="6248400"/>
            <a:ext cx="533400" cy="452438"/>
          </a:xfrm>
          <a:prstGeom prst="rect">
            <a:avLst/>
          </a:prstGeom>
          <a:noFill/>
          <a:ln w="9525">
            <a:noFill/>
            <a:miter lim="800000"/>
            <a:headEnd/>
            <a:tailEnd/>
          </a:ln>
          <a:effectLst/>
        </p:spPr>
        <p:txBody>
          <a:bodyPr anchor="b"/>
          <a:lstStyle/>
          <a:p>
            <a:pPr algn="r">
              <a:spcBef>
                <a:spcPct val="0"/>
              </a:spcBef>
              <a:buClrTx/>
              <a:buFontTx/>
              <a:buNone/>
            </a:pPr>
            <a:fld id="{98DF56BA-D0C0-4099-AF23-F033E286C5E5}" type="slidenum">
              <a:rPr lang="en-US" altLang="en-US" sz="1800" b="0">
                <a:solidFill>
                  <a:schemeClr val="tx1"/>
                </a:solidFill>
              </a:rPr>
              <a:pPr algn="r">
                <a:spcBef>
                  <a:spcPct val="0"/>
                </a:spcBef>
                <a:buClrTx/>
                <a:buFontTx/>
                <a:buNone/>
              </a:pPr>
              <a:t>8</a:t>
            </a:fld>
            <a:r>
              <a:rPr lang="en-US" altLang="en-US" sz="1800" b="0">
                <a:solidFill>
                  <a:schemeClr val="tx1"/>
                </a:solidFill>
              </a:rPr>
              <a:t>   </a:t>
            </a:r>
          </a:p>
        </p:txBody>
      </p:sp>
      <p:sp>
        <p:nvSpPr>
          <p:cNvPr id="32778" name="Text Box 10"/>
          <p:cNvSpPr txBox="1">
            <a:spLocks noChangeArrowheads="1"/>
          </p:cNvSpPr>
          <p:nvPr/>
        </p:nvSpPr>
        <p:spPr bwMode="auto">
          <a:xfrm>
            <a:off x="533400" y="3200400"/>
            <a:ext cx="3962400" cy="581025"/>
          </a:xfrm>
          <a:prstGeom prst="rect">
            <a:avLst/>
          </a:prstGeom>
          <a:noFill/>
          <a:ln w="9525">
            <a:noFill/>
            <a:miter lim="800000"/>
            <a:headEnd/>
            <a:tailEnd/>
          </a:ln>
          <a:effectLst/>
        </p:spPr>
        <p:txBody>
          <a:bodyPr>
            <a:spAutoFit/>
          </a:bodyPr>
          <a:lstStyle/>
          <a:p>
            <a:pPr>
              <a:spcBef>
                <a:spcPct val="0"/>
              </a:spcBef>
              <a:buClrTx/>
              <a:buFontTx/>
              <a:buNone/>
            </a:pPr>
            <a:r>
              <a:rPr lang="en-US" sz="1600" b="0" i="1">
                <a:solidFill>
                  <a:schemeClr val="tx1"/>
                </a:solidFill>
                <a:latin typeface="Arial" charset="0"/>
              </a:rPr>
              <a:t>Simplified graph (a) is superimposed on the streets with parking meters.</a:t>
            </a:r>
          </a:p>
        </p:txBody>
      </p:sp>
      <p:sp>
        <p:nvSpPr>
          <p:cNvPr id="32779" name="Text Box 11"/>
          <p:cNvSpPr txBox="1">
            <a:spLocks noChangeArrowheads="1"/>
          </p:cNvSpPr>
          <p:nvPr/>
        </p:nvSpPr>
        <p:spPr bwMode="auto">
          <a:xfrm>
            <a:off x="4724400" y="914400"/>
            <a:ext cx="3810000" cy="839788"/>
          </a:xfrm>
          <a:prstGeom prst="rect">
            <a:avLst/>
          </a:prstGeom>
          <a:noFill/>
          <a:ln w="9525">
            <a:noFill/>
            <a:miter lim="800000"/>
            <a:headEnd/>
            <a:tailEnd/>
          </a:ln>
          <a:effectLst/>
        </p:spPr>
        <p:txBody>
          <a:bodyPr>
            <a:spAutoFit/>
          </a:bodyPr>
          <a:lstStyle/>
          <a:p>
            <a:pPr>
              <a:spcBef>
                <a:spcPct val="0"/>
              </a:spcBef>
              <a:buClrTx/>
              <a:buFontTx/>
              <a:buNone/>
            </a:pPr>
            <a:r>
              <a:rPr lang="en-US" sz="1600" b="0" i="1">
                <a:solidFill>
                  <a:schemeClr val="tx1"/>
                </a:solidFill>
                <a:latin typeface="Arial" charset="0"/>
              </a:rPr>
              <a:t>Simplified graph (b) is enlarged to show </a:t>
            </a:r>
          </a:p>
          <a:p>
            <a:pPr>
              <a:spcBef>
                <a:spcPct val="0"/>
              </a:spcBef>
              <a:buClrTx/>
              <a:buFontTx/>
              <a:buNone/>
            </a:pPr>
            <a:r>
              <a:rPr lang="en-US" sz="1600" b="0" i="1">
                <a:solidFill>
                  <a:schemeClr val="tx1"/>
                </a:solidFill>
                <a:latin typeface="Arial" charset="0"/>
              </a:rPr>
              <a:t>the points (vertices) labeled with letters A </a:t>
            </a:r>
            <a:r>
              <a:rPr lang="en-US" b="0" i="1">
                <a:solidFill>
                  <a:schemeClr val="tx1"/>
                </a:solidFill>
              </a:rPr>
              <a:t>– F</a:t>
            </a:r>
            <a:r>
              <a:rPr lang="en-US" sz="1600" b="0" i="1">
                <a:solidFill>
                  <a:schemeClr val="tx1"/>
                </a:solidFill>
                <a:latin typeface="Arial" charset="0"/>
              </a:rPr>
              <a:t> which are linked by edges.</a:t>
            </a:r>
          </a:p>
        </p:txBody>
      </p:sp>
      <p:sp>
        <p:nvSpPr>
          <p:cNvPr id="32785" name="Rectangle 17"/>
          <p:cNvSpPr>
            <a:spLocks noChangeArrowheads="1"/>
          </p:cNvSpPr>
          <p:nvPr/>
        </p:nvSpPr>
        <p:spPr bwMode="auto">
          <a:xfrm>
            <a:off x="1066800" y="3886200"/>
            <a:ext cx="7162800" cy="2362200"/>
          </a:xfrm>
          <a:prstGeom prst="rect">
            <a:avLst/>
          </a:prstGeom>
          <a:solidFill>
            <a:srgbClr val="FFFF99"/>
          </a:solidFill>
          <a:ln w="76200" cmpd="tri" algn="ctr">
            <a:solidFill>
              <a:srgbClr val="FF9900"/>
            </a:solidFill>
            <a:miter lim="800000"/>
            <a:headEnd/>
            <a:tailEnd/>
          </a:ln>
          <a:effectLst/>
        </p:spPr>
        <p:txBody>
          <a:bodyPr wrap="none" anchor="ctr"/>
          <a:lstStyle/>
          <a:p>
            <a:pPr marL="342900" indent="-342900"/>
            <a:r>
              <a:rPr lang="en-US" sz="1800" u="sng"/>
              <a:t>Graph</a:t>
            </a:r>
            <a:r>
              <a:rPr lang="en-US" sz="1800"/>
              <a:t> – A finite set of dots (vertices) and connecting links (edges).   </a:t>
            </a:r>
          </a:p>
          <a:p>
            <a:pPr marL="342900" indent="-342900">
              <a:buFont typeface="Wingdings" pitchFamily="2" charset="2"/>
              <a:buNone/>
            </a:pPr>
            <a:r>
              <a:rPr lang="en-US" sz="1800"/>
              <a:t>		Graphs can represent our city map, air routes, etc. </a:t>
            </a:r>
          </a:p>
          <a:p>
            <a:pPr marL="342900" indent="-342900"/>
            <a:r>
              <a:rPr lang="en-US" sz="1800" u="sng"/>
              <a:t>Vertex</a:t>
            </a:r>
            <a:r>
              <a:rPr lang="en-US" sz="1800"/>
              <a:t> (pl. vertices) – A point (dot) in a graph where the edges meet.</a:t>
            </a:r>
          </a:p>
          <a:p>
            <a:pPr marL="342900" indent="-342900"/>
            <a:r>
              <a:rPr lang="en-US" sz="1800" u="sng"/>
              <a:t>Edge</a:t>
            </a:r>
            <a:r>
              <a:rPr lang="en-US" sz="1800"/>
              <a:t> – A link that joins two vertices in a graph (traverse edges).</a:t>
            </a:r>
          </a:p>
          <a:p>
            <a:pPr marL="342900" indent="-342900"/>
            <a:r>
              <a:rPr lang="en-US" sz="1800" u="sng"/>
              <a:t>Path</a:t>
            </a:r>
            <a:r>
              <a:rPr lang="en-US" sz="1800"/>
              <a:t> – A connected sequence of edges showing a route, described </a:t>
            </a:r>
          </a:p>
          <a:p>
            <a:pPr lvl="2">
              <a:buFont typeface="Wingdings" pitchFamily="2" charset="2"/>
              <a:buNone/>
            </a:pPr>
            <a:r>
              <a:rPr lang="en-US" sz="1800"/>
              <a:t>by naming the vertices traveled. </a:t>
            </a:r>
          </a:p>
          <a:p>
            <a:pPr marL="342900" indent="-342900"/>
            <a:r>
              <a:rPr lang="en-US" sz="1800" u="sng"/>
              <a:t>Circuit</a:t>
            </a:r>
            <a:r>
              <a:rPr lang="en-US" sz="1800"/>
              <a:t> – A path that starts and ends at the same vertex.</a:t>
            </a:r>
            <a:endParaRPr lang="en-US" sz="1800" b="0"/>
          </a:p>
        </p:txBody>
      </p:sp>
      <p:pic>
        <p:nvPicPr>
          <p:cNvPr id="32787" name="Picture 19" descr="5641fig01_03a"/>
          <p:cNvPicPr>
            <a:picLocks noChangeAspect="1" noChangeArrowheads="1"/>
          </p:cNvPicPr>
          <p:nvPr/>
        </p:nvPicPr>
        <p:blipFill>
          <a:blip r:embed="rId2" cstate="print"/>
          <a:srcRect/>
          <a:stretch>
            <a:fillRect/>
          </a:stretch>
        </p:blipFill>
        <p:spPr bwMode="auto">
          <a:xfrm>
            <a:off x="914400" y="1295400"/>
            <a:ext cx="2895600" cy="1931988"/>
          </a:xfrm>
          <a:prstGeom prst="rect">
            <a:avLst/>
          </a:prstGeom>
          <a:noFill/>
        </p:spPr>
      </p:pic>
      <p:pic>
        <p:nvPicPr>
          <p:cNvPr id="32791" name="Picture 23" descr="5641fig01_03b"/>
          <p:cNvPicPr>
            <a:picLocks noChangeAspect="1" noChangeArrowheads="1"/>
          </p:cNvPicPr>
          <p:nvPr/>
        </p:nvPicPr>
        <p:blipFill>
          <a:blip r:embed="rId3" cstate="print"/>
          <a:srcRect/>
          <a:stretch>
            <a:fillRect/>
          </a:stretch>
        </p:blipFill>
        <p:spPr bwMode="auto">
          <a:xfrm>
            <a:off x="5257800" y="1676400"/>
            <a:ext cx="2667000" cy="20574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 - Euler 3 Notes all Roads example.jpg"/>
          <p:cNvPicPr>
            <a:picLocks noChangeAspect="1"/>
          </p:cNvPicPr>
          <p:nvPr/>
        </p:nvPicPr>
        <p:blipFill>
          <a:blip r:embed="rId2" cstate="print"/>
          <a:stretch>
            <a:fillRect/>
          </a:stretch>
        </p:blipFill>
        <p:spPr>
          <a:xfrm>
            <a:off x="533400" y="457200"/>
            <a:ext cx="8229600" cy="5690378"/>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CC"/>
        </a:solidFill>
        <a:ln w="9525" cap="flat" cmpd="sng" algn="ctr">
          <a:solidFill>
            <a:srgbClr val="FF99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rgbClr val="0000CC"/>
          </a:buClr>
          <a:buSzTx/>
          <a:buFont typeface="Wingdings" pitchFamily="2" charset="2"/>
          <a:buChar char="§"/>
          <a:tabLst/>
          <a:defRPr kumimoji="0" lang="en-US" sz="1700" b="1" i="0" u="none" strike="noStrike" cap="none" normalizeH="0" baseline="0" smtClean="0">
            <a:ln>
              <a:noFill/>
            </a:ln>
            <a:solidFill>
              <a:srgbClr val="0000CC"/>
            </a:solidFill>
            <a:effectLst/>
            <a:latin typeface="Garamond" pitchFamily="18" charset="0"/>
          </a:defRPr>
        </a:defPPr>
      </a:lstStyle>
    </a:spDef>
    <a:lnDef>
      <a:spPr bwMode="auto">
        <a:xfrm>
          <a:off x="0" y="0"/>
          <a:ext cx="1" cy="1"/>
        </a:xfrm>
        <a:custGeom>
          <a:avLst/>
          <a:gdLst/>
          <a:ahLst/>
          <a:cxnLst/>
          <a:rect l="0" t="0" r="0" b="0"/>
          <a:pathLst/>
        </a:custGeom>
        <a:solidFill>
          <a:srgbClr val="FFFFCC"/>
        </a:solidFill>
        <a:ln w="9525" cap="flat" cmpd="sng" algn="ctr">
          <a:solidFill>
            <a:srgbClr val="FF99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rgbClr val="0000CC"/>
          </a:buClr>
          <a:buSzTx/>
          <a:buFont typeface="Wingdings" pitchFamily="2" charset="2"/>
          <a:buChar char="§"/>
          <a:tabLst/>
          <a:defRPr kumimoji="0" lang="en-US" sz="1700" b="1" i="0" u="none" strike="noStrike" cap="none" normalizeH="0" baseline="0" smtClean="0">
            <a:ln>
              <a:noFill/>
            </a:ln>
            <a:solidFill>
              <a:srgbClr val="0000CC"/>
            </a:solidFill>
            <a:effectLst/>
            <a:latin typeface="Garamond" pitchFamily="18"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Concourse</Template>
  <TotalTime>684</TotalTime>
  <Words>443</Words>
  <Application>Microsoft Office PowerPoint</Application>
  <PresentationFormat>On-screen Show (4:3)</PresentationFormat>
  <Paragraphs>61</Paragraphs>
  <Slides>14</Slides>
  <Notes>0</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Concourse</vt:lpstr>
      <vt:lpstr>Edge</vt:lpstr>
      <vt:lpstr>Graph Theory</vt:lpstr>
      <vt:lpstr>Euler’s Theorem</vt:lpstr>
      <vt:lpstr>Definitions</vt:lpstr>
      <vt:lpstr>More Definitions</vt:lpstr>
      <vt:lpstr>An Euler Circuit</vt:lpstr>
      <vt:lpstr>Euler Circuits</vt:lpstr>
      <vt:lpstr>Slide 7</vt:lpstr>
      <vt:lpstr>Euler Circuits</vt:lpstr>
      <vt:lpstr>Slide 9</vt:lpstr>
      <vt:lpstr>Slide 10</vt:lpstr>
      <vt:lpstr>Fleury’s Algorithm</vt:lpstr>
      <vt:lpstr>Example – Using Fleury’s Algorithm</vt:lpstr>
      <vt:lpstr>Example – Using Fleury’s</vt:lpstr>
      <vt:lpstr>Slide 14</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Graph Theory</dc:title>
  <dc:creator>Wake County Public Schools</dc:creator>
  <cp:lastModifiedBy>Grimmell</cp:lastModifiedBy>
  <cp:revision>48</cp:revision>
  <dcterms:created xsi:type="dcterms:W3CDTF">2009-10-14T14:14:00Z</dcterms:created>
  <dcterms:modified xsi:type="dcterms:W3CDTF">2014-04-14T10:12:28Z</dcterms:modified>
</cp:coreProperties>
</file>