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  <p:sldId id="262" r:id="rId3"/>
    <p:sldId id="258" r:id="rId4"/>
    <p:sldId id="259" r:id="rId5"/>
    <p:sldId id="263" r:id="rId6"/>
    <p:sldId id="264" r:id="rId7"/>
    <p:sldId id="260" r:id="rId8"/>
    <p:sldId id="261" r:id="rId9"/>
    <p:sldId id="265" r:id="rId10"/>
    <p:sldId id="266" r:id="rId11"/>
    <p:sldId id="267" r:id="rId12"/>
    <p:sldId id="269" r:id="rId13"/>
    <p:sldId id="270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738703-094C-4D5A-831A-B9F52ACEE4E0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956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9CF62D8-5E8E-406D-B464-A3B3EF89C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5240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9239E7C-D6C2-4B6D-92F9-C001946AB309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8956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5D67432-DE00-4C12-BEEE-4EE226212D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B6DF6B-F731-481D-A15D-E723B84A4CDF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56DB40-A5FF-4527-ACCA-0C48C7B7D87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Leontief Input 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Leontief Input-Output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/>
                </a:solidFill>
              </a:rPr>
              <a:t>Day 2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Leontief can get tricky!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model becomes tricky quickly, even when dealing with only 1 and 2 sector economies.  </a:t>
            </a:r>
          </a:p>
          <a:p>
            <a:r>
              <a:rPr lang="en-US" dirty="0" smtClean="0"/>
              <a:t>There is an easier way!  What do you think it is?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F9271-6328-47F8-A227-2964DAE30F23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499A8-49ED-466D-A0ED-9A82D6C746AD}" type="slidenum">
              <a:rPr lang="en-US"/>
              <a:pPr/>
              <a:t>12</a:t>
            </a:fld>
            <a:endParaRPr lang="en-US"/>
          </a:p>
        </p:txBody>
      </p:sp>
      <p:sp>
        <p:nvSpPr>
          <p:cNvPr id="87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Recall the Battery – Motor Problem </a:t>
            </a:r>
          </a:p>
        </p:txBody>
      </p:sp>
      <p:graphicFrame>
        <p:nvGraphicFramePr>
          <p:cNvPr id="879620" name="Group 4"/>
          <p:cNvGraphicFramePr>
            <a:graphicFrameLocks noGrp="1"/>
          </p:cNvGraphicFramePr>
          <p:nvPr>
            <p:ph sz="half" idx="2"/>
          </p:nvPr>
        </p:nvGraphicFramePr>
        <p:xfrm>
          <a:off x="4648200" y="1524000"/>
          <a:ext cx="4038600" cy="4530725"/>
        </p:xfrm>
        <a:graphic>
          <a:graphicData uri="http://schemas.openxmlformats.org/drawingml/2006/table">
            <a:tbl>
              <a:tblPr/>
              <a:tblGrid>
                <a:gridCol w="1295400"/>
                <a:gridCol w="1143000"/>
                <a:gridCol w="1600200"/>
              </a:tblGrid>
              <a:tr h="149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To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Verdan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From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Battery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Motor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2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Battery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.08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Motor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.04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79646" name="Object 30"/>
          <p:cNvGraphicFramePr>
            <a:graphicFrameLocks noChangeAspect="1"/>
          </p:cNvGraphicFramePr>
          <p:nvPr>
            <p:ph sz="half" idx="1"/>
          </p:nvPr>
        </p:nvGraphicFramePr>
        <p:xfrm>
          <a:off x="1066800" y="1981200"/>
          <a:ext cx="2862263" cy="2895600"/>
        </p:xfrm>
        <a:graphic>
          <a:graphicData uri="http://schemas.openxmlformats.org/presentationml/2006/ole">
            <p:oleObj spid="_x0000_s1026" name="Equation" r:id="rId3" imgW="1066680" imgH="1079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4143D-EBC2-4915-AC57-BF1E030D191F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490B6-9C9E-41AE-9302-A9896B8A6B49}" type="slidenum">
              <a:rPr lang="en-US"/>
              <a:pPr/>
              <a:t>13</a:t>
            </a:fld>
            <a:endParaRPr lang="en-US"/>
          </a:p>
        </p:txBody>
      </p:sp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Equations 1 of 2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1371600"/>
            <a:ext cx="7086600" cy="4648200"/>
          </a:xfrm>
        </p:spPr>
        <p:txBody>
          <a:bodyPr/>
          <a:lstStyle/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Total Production = P	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External Demand = D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Consumption Matrix = T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Total Production = 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>
                <a:effectLst/>
              </a:rPr>
              <a:t>	internal consumption + external demand</a:t>
            </a:r>
            <a:r>
              <a:rPr lang="en-US" sz="2400" dirty="0"/>
              <a:t>.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/>
              <a:t>	or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800" dirty="0"/>
              <a:t>P = TP + </a:t>
            </a:r>
            <a:r>
              <a:rPr lang="en-US" sz="2800" dirty="0" smtClean="0"/>
              <a:t>D </a:t>
            </a:r>
            <a:endParaRPr lang="en-US" sz="2800" dirty="0"/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800" dirty="0"/>
              <a:t>P = (I –T)</a:t>
            </a:r>
            <a:r>
              <a:rPr lang="en-US" sz="2800" baseline="30000" dirty="0"/>
              <a:t>-</a:t>
            </a:r>
            <a:r>
              <a:rPr lang="en-US" sz="2800" baseline="30000" dirty="0" smtClean="0"/>
              <a:t>1</a:t>
            </a:r>
            <a:r>
              <a:rPr lang="en-US" sz="2800" dirty="0" smtClean="0"/>
              <a:t>D </a:t>
            </a:r>
            <a:r>
              <a:rPr lang="en-US" sz="2400" dirty="0" smtClean="0">
                <a:solidFill>
                  <a:schemeClr val="accent6"/>
                </a:solidFill>
              </a:rPr>
              <a:t>(If we know T and D, we can find P)</a:t>
            </a:r>
          </a:p>
          <a:p>
            <a:pPr>
              <a:lnSpc>
                <a:spcPct val="115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chemeClr val="accent6"/>
                </a:solidFill>
              </a:rPr>
              <a:t>*I = identity matrix</a:t>
            </a:r>
            <a:endParaRPr lang="en-US" sz="2400" dirty="0">
              <a:solidFill>
                <a:schemeClr val="accent6"/>
              </a:solidFill>
            </a:endParaRPr>
          </a:p>
        </p:txBody>
      </p:sp>
      <p:sp>
        <p:nvSpPr>
          <p:cNvPr id="858116" name="phone3"/>
          <p:cNvSpPr>
            <a:spLocks noEditPoints="1" noChangeArrowheads="1"/>
          </p:cNvSpPr>
          <p:nvPr/>
        </p:nvSpPr>
        <p:spPr bwMode="auto">
          <a:xfrm>
            <a:off x="304800" y="1447800"/>
            <a:ext cx="1524000" cy="1295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want…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 batteries and 100 motors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167D5-01B7-44EE-B7BA-19CC86DD2034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1B7C0-73DA-43A6-8374-483C4028AF6F}" type="slidenum">
              <a:rPr lang="en-US"/>
              <a:pPr/>
              <a:t>15</a:t>
            </a:fld>
            <a:endParaRPr lang="en-US"/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Equations 2 of 2</a:t>
            </a:r>
          </a:p>
        </p:txBody>
      </p:sp>
      <p:sp>
        <p:nvSpPr>
          <p:cNvPr id="878596" name="phone3"/>
          <p:cNvSpPr>
            <a:spLocks noEditPoints="1" noChangeArrowheads="1"/>
          </p:cNvSpPr>
          <p:nvPr/>
        </p:nvSpPr>
        <p:spPr bwMode="auto">
          <a:xfrm>
            <a:off x="304800" y="1447800"/>
            <a:ext cx="1524000" cy="1295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878597" name="Object 5"/>
          <p:cNvGraphicFramePr>
            <a:graphicFrameLocks noChangeAspect="1"/>
          </p:cNvGraphicFramePr>
          <p:nvPr>
            <p:ph sz="half" idx="1"/>
          </p:nvPr>
        </p:nvGraphicFramePr>
        <p:xfrm>
          <a:off x="2362200" y="1905000"/>
          <a:ext cx="6172200" cy="2600325"/>
        </p:xfrm>
        <a:graphic>
          <a:graphicData uri="http://schemas.openxmlformats.org/presentationml/2006/ole">
            <p:oleObj spid="_x0000_s2050" name="Equation" r:id="rId3" imgW="2743200" imgH="1155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Analyzes flow of goods and services among sectors in an economy.</a:t>
            </a:r>
          </a:p>
          <a:p>
            <a:r>
              <a:rPr lang="en-US" dirty="0" smtClean="0"/>
              <a:t>Can be used for extremely complex economies with hundreds of production sectors, such as a country, or to a single company that produces one product.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Communicate Effectively</a:t>
            </a:r>
          </a:p>
        </p:txBody>
      </p:sp>
      <p:sp>
        <p:nvSpPr>
          <p:cNvPr id="8581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828800" y="1219200"/>
            <a:ext cx="7010400" cy="5181600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US" sz="2400" u="sng">
                <a:effectLst/>
              </a:rPr>
              <a:t>Sectors of the economy</a:t>
            </a:r>
            <a:r>
              <a:rPr lang="en-US" sz="2400">
                <a:effectLst/>
              </a:rPr>
              <a:t>: A grouping of the economy by the type of activity or service performed. </a:t>
            </a:r>
          </a:p>
          <a:p>
            <a:pPr>
              <a:lnSpc>
                <a:spcPct val="115000"/>
              </a:lnSpc>
            </a:pPr>
            <a:r>
              <a:rPr lang="en-US" sz="2400" u="sng">
                <a:effectLst/>
              </a:rPr>
              <a:t>Consumption Matrix</a:t>
            </a:r>
            <a:r>
              <a:rPr lang="en-US" sz="2400">
                <a:effectLst/>
              </a:rPr>
              <a:t>: A simple way for a manufacturer to describe internal use of their product.</a:t>
            </a:r>
          </a:p>
          <a:p>
            <a:pPr>
              <a:lnSpc>
                <a:spcPct val="115000"/>
              </a:lnSpc>
            </a:pPr>
            <a:r>
              <a:rPr lang="en-US" sz="2400" u="sng">
                <a:effectLst/>
              </a:rPr>
              <a:t>Demand (D)</a:t>
            </a:r>
            <a:r>
              <a:rPr lang="en-US" sz="2400">
                <a:effectLst/>
              </a:rPr>
              <a:t>: The amount of product or service a company can sell.</a:t>
            </a:r>
          </a:p>
          <a:p>
            <a:pPr>
              <a:lnSpc>
                <a:spcPct val="115000"/>
              </a:lnSpc>
            </a:pPr>
            <a:r>
              <a:rPr lang="en-US" sz="2400" u="sng">
                <a:effectLst/>
              </a:rPr>
              <a:t>Total Production</a:t>
            </a:r>
            <a:r>
              <a:rPr lang="en-US" sz="2400">
                <a:effectLst/>
              </a:rPr>
              <a:t>: The amount of product that a company can make.</a:t>
            </a:r>
            <a:r>
              <a:rPr lang="en-US" sz="2400"/>
              <a:t>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5F74F-FB62-429B-9988-006BAAEC55B3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D7B09-E3DE-4617-9DE6-7979F4FF778C}" type="slidenum">
              <a:rPr lang="en-US"/>
              <a:pPr/>
              <a:t>3</a:t>
            </a:fld>
            <a:endParaRPr lang="en-US"/>
          </a:p>
        </p:txBody>
      </p:sp>
      <p:sp>
        <p:nvSpPr>
          <p:cNvPr id="858116" name="phone3"/>
          <p:cNvSpPr>
            <a:spLocks noEditPoints="1" noChangeArrowheads="1"/>
          </p:cNvSpPr>
          <p:nvPr/>
        </p:nvSpPr>
        <p:spPr bwMode="auto">
          <a:xfrm>
            <a:off x="304800" y="1447800"/>
            <a:ext cx="1524000" cy="12954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21600 h 21600"/>
              <a:gd name="T14" fmla="*/ 0 w 21600"/>
              <a:gd name="T15" fmla="*/ 10800 h 21600"/>
              <a:gd name="T16" fmla="*/ 200 w 21600"/>
              <a:gd name="T17" fmla="*/ 23516 h 21600"/>
              <a:gd name="T18" fmla="*/ 21400 w 21600"/>
              <a:gd name="T19" fmla="*/ 4048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692" y="21600"/>
                </a:moveTo>
                <a:lnTo>
                  <a:pt x="21600" y="21600"/>
                </a:lnTo>
                <a:lnTo>
                  <a:pt x="21600" y="10684"/>
                </a:lnTo>
                <a:lnTo>
                  <a:pt x="21600" y="0"/>
                </a:lnTo>
                <a:lnTo>
                  <a:pt x="10190" y="0"/>
                </a:lnTo>
                <a:lnTo>
                  <a:pt x="0" y="0"/>
                </a:lnTo>
                <a:lnTo>
                  <a:pt x="0" y="10916"/>
                </a:lnTo>
                <a:lnTo>
                  <a:pt x="0" y="21600"/>
                </a:lnTo>
                <a:lnTo>
                  <a:pt x="10692" y="21600"/>
                </a:lnTo>
                <a:close/>
              </a:path>
              <a:path w="21600" h="21600" extrusionOk="0">
                <a:moveTo>
                  <a:pt x="3552" y="13565"/>
                </a:moveTo>
                <a:lnTo>
                  <a:pt x="3552" y="14206"/>
                </a:lnTo>
                <a:lnTo>
                  <a:pt x="3409" y="14584"/>
                </a:lnTo>
                <a:lnTo>
                  <a:pt x="3050" y="15021"/>
                </a:lnTo>
                <a:lnTo>
                  <a:pt x="2619" y="15429"/>
                </a:lnTo>
                <a:lnTo>
                  <a:pt x="2296" y="15836"/>
                </a:lnTo>
                <a:lnTo>
                  <a:pt x="2045" y="16244"/>
                </a:lnTo>
                <a:lnTo>
                  <a:pt x="1902" y="16564"/>
                </a:lnTo>
                <a:lnTo>
                  <a:pt x="1794" y="17001"/>
                </a:lnTo>
                <a:lnTo>
                  <a:pt x="1830" y="17466"/>
                </a:lnTo>
                <a:lnTo>
                  <a:pt x="2009" y="17932"/>
                </a:lnTo>
                <a:lnTo>
                  <a:pt x="2260" y="18311"/>
                </a:lnTo>
                <a:lnTo>
                  <a:pt x="2548" y="18718"/>
                </a:lnTo>
                <a:lnTo>
                  <a:pt x="3050" y="19126"/>
                </a:lnTo>
                <a:lnTo>
                  <a:pt x="3552" y="19533"/>
                </a:lnTo>
                <a:lnTo>
                  <a:pt x="4342" y="19737"/>
                </a:lnTo>
                <a:lnTo>
                  <a:pt x="5095" y="19737"/>
                </a:lnTo>
                <a:lnTo>
                  <a:pt x="5849" y="19737"/>
                </a:lnTo>
                <a:lnTo>
                  <a:pt x="6351" y="19533"/>
                </a:lnTo>
                <a:lnTo>
                  <a:pt x="7140" y="19126"/>
                </a:lnTo>
                <a:lnTo>
                  <a:pt x="7535" y="18747"/>
                </a:lnTo>
                <a:lnTo>
                  <a:pt x="7894" y="18311"/>
                </a:lnTo>
                <a:lnTo>
                  <a:pt x="8145" y="17903"/>
                </a:lnTo>
                <a:lnTo>
                  <a:pt x="8324" y="17408"/>
                </a:lnTo>
                <a:lnTo>
                  <a:pt x="8324" y="16942"/>
                </a:lnTo>
                <a:lnTo>
                  <a:pt x="8252" y="16593"/>
                </a:lnTo>
                <a:lnTo>
                  <a:pt x="8145" y="16244"/>
                </a:lnTo>
                <a:lnTo>
                  <a:pt x="7894" y="15836"/>
                </a:lnTo>
                <a:lnTo>
                  <a:pt x="7571" y="15429"/>
                </a:lnTo>
                <a:lnTo>
                  <a:pt x="7140" y="15021"/>
                </a:lnTo>
                <a:lnTo>
                  <a:pt x="6853" y="14613"/>
                </a:lnTo>
                <a:lnTo>
                  <a:pt x="6602" y="14206"/>
                </a:lnTo>
                <a:lnTo>
                  <a:pt x="6602" y="13565"/>
                </a:lnTo>
                <a:lnTo>
                  <a:pt x="6602" y="8035"/>
                </a:lnTo>
                <a:lnTo>
                  <a:pt x="6602" y="7598"/>
                </a:lnTo>
                <a:lnTo>
                  <a:pt x="6853" y="6987"/>
                </a:lnTo>
                <a:lnTo>
                  <a:pt x="7212" y="6579"/>
                </a:lnTo>
                <a:lnTo>
                  <a:pt x="7643" y="6171"/>
                </a:lnTo>
                <a:lnTo>
                  <a:pt x="7894" y="5764"/>
                </a:lnTo>
                <a:lnTo>
                  <a:pt x="8037" y="5531"/>
                </a:lnTo>
                <a:lnTo>
                  <a:pt x="8252" y="5153"/>
                </a:lnTo>
                <a:lnTo>
                  <a:pt x="8360" y="4599"/>
                </a:lnTo>
                <a:lnTo>
                  <a:pt x="8288" y="4134"/>
                </a:lnTo>
                <a:lnTo>
                  <a:pt x="8145" y="3697"/>
                </a:lnTo>
                <a:lnTo>
                  <a:pt x="7894" y="3289"/>
                </a:lnTo>
                <a:lnTo>
                  <a:pt x="7499" y="2853"/>
                </a:lnTo>
                <a:lnTo>
                  <a:pt x="7033" y="2533"/>
                </a:lnTo>
                <a:lnTo>
                  <a:pt x="6387" y="2242"/>
                </a:lnTo>
                <a:lnTo>
                  <a:pt x="5849" y="2067"/>
                </a:lnTo>
                <a:lnTo>
                  <a:pt x="5095" y="1950"/>
                </a:lnTo>
                <a:lnTo>
                  <a:pt x="4234" y="2038"/>
                </a:lnTo>
                <a:lnTo>
                  <a:pt x="3552" y="2271"/>
                </a:lnTo>
                <a:lnTo>
                  <a:pt x="3050" y="2504"/>
                </a:lnTo>
                <a:lnTo>
                  <a:pt x="2548" y="2882"/>
                </a:lnTo>
                <a:lnTo>
                  <a:pt x="2225" y="3231"/>
                </a:lnTo>
                <a:lnTo>
                  <a:pt x="1973" y="3697"/>
                </a:lnTo>
                <a:lnTo>
                  <a:pt x="1794" y="4308"/>
                </a:lnTo>
                <a:lnTo>
                  <a:pt x="1794" y="4745"/>
                </a:lnTo>
                <a:lnTo>
                  <a:pt x="1866" y="5123"/>
                </a:lnTo>
                <a:lnTo>
                  <a:pt x="2045" y="5560"/>
                </a:lnTo>
                <a:lnTo>
                  <a:pt x="2296" y="5851"/>
                </a:lnTo>
                <a:lnTo>
                  <a:pt x="2548" y="6171"/>
                </a:lnTo>
                <a:lnTo>
                  <a:pt x="3014" y="6608"/>
                </a:lnTo>
                <a:lnTo>
                  <a:pt x="3301" y="6987"/>
                </a:lnTo>
                <a:lnTo>
                  <a:pt x="3552" y="7598"/>
                </a:lnTo>
                <a:lnTo>
                  <a:pt x="3552" y="8035"/>
                </a:lnTo>
                <a:lnTo>
                  <a:pt x="3552" y="13565"/>
                </a:lnTo>
                <a:close/>
              </a:path>
              <a:path w="21600" h="21600" extrusionOk="0">
                <a:moveTo>
                  <a:pt x="10154" y="1863"/>
                </a:moveTo>
                <a:lnTo>
                  <a:pt x="19088" y="1863"/>
                </a:lnTo>
                <a:lnTo>
                  <a:pt x="19088" y="8238"/>
                </a:lnTo>
                <a:lnTo>
                  <a:pt x="10154" y="8238"/>
                </a:lnTo>
                <a:lnTo>
                  <a:pt x="10154" y="1863"/>
                </a:lnTo>
                <a:moveTo>
                  <a:pt x="10441" y="10101"/>
                </a:moveTo>
                <a:lnTo>
                  <a:pt x="10441" y="9461"/>
                </a:lnTo>
                <a:lnTo>
                  <a:pt x="18837" y="9461"/>
                </a:lnTo>
                <a:lnTo>
                  <a:pt x="18837" y="10101"/>
                </a:lnTo>
                <a:lnTo>
                  <a:pt x="10441" y="10101"/>
                </a:lnTo>
                <a:moveTo>
                  <a:pt x="11374" y="11004"/>
                </a:moveTo>
                <a:lnTo>
                  <a:pt x="12630" y="11004"/>
                </a:lnTo>
                <a:lnTo>
                  <a:pt x="12630" y="12226"/>
                </a:lnTo>
                <a:lnTo>
                  <a:pt x="11374" y="12226"/>
                </a:lnTo>
                <a:lnTo>
                  <a:pt x="11374" y="11004"/>
                </a:lnTo>
                <a:moveTo>
                  <a:pt x="13993" y="11004"/>
                </a:moveTo>
                <a:lnTo>
                  <a:pt x="15249" y="11004"/>
                </a:lnTo>
                <a:lnTo>
                  <a:pt x="15249" y="12226"/>
                </a:lnTo>
                <a:lnTo>
                  <a:pt x="13993" y="12226"/>
                </a:lnTo>
                <a:lnTo>
                  <a:pt x="13993" y="11004"/>
                </a:lnTo>
                <a:moveTo>
                  <a:pt x="16649" y="11004"/>
                </a:moveTo>
                <a:lnTo>
                  <a:pt x="17904" y="11004"/>
                </a:lnTo>
                <a:lnTo>
                  <a:pt x="17904" y="12226"/>
                </a:lnTo>
                <a:lnTo>
                  <a:pt x="16649" y="12226"/>
                </a:lnTo>
                <a:lnTo>
                  <a:pt x="16649" y="11004"/>
                </a:lnTo>
                <a:moveTo>
                  <a:pt x="11374" y="12954"/>
                </a:moveTo>
                <a:lnTo>
                  <a:pt x="12630" y="12954"/>
                </a:lnTo>
                <a:lnTo>
                  <a:pt x="12630" y="14177"/>
                </a:lnTo>
                <a:lnTo>
                  <a:pt x="11374" y="14177"/>
                </a:lnTo>
                <a:lnTo>
                  <a:pt x="11374" y="12954"/>
                </a:lnTo>
                <a:moveTo>
                  <a:pt x="13993" y="12954"/>
                </a:moveTo>
                <a:lnTo>
                  <a:pt x="15249" y="12954"/>
                </a:lnTo>
                <a:lnTo>
                  <a:pt x="15249" y="14177"/>
                </a:lnTo>
                <a:lnTo>
                  <a:pt x="13993" y="14177"/>
                </a:lnTo>
                <a:lnTo>
                  <a:pt x="13993" y="12954"/>
                </a:lnTo>
                <a:moveTo>
                  <a:pt x="16649" y="12954"/>
                </a:moveTo>
                <a:lnTo>
                  <a:pt x="17904" y="12954"/>
                </a:lnTo>
                <a:lnTo>
                  <a:pt x="17904" y="14177"/>
                </a:lnTo>
                <a:lnTo>
                  <a:pt x="16649" y="14177"/>
                </a:lnTo>
                <a:lnTo>
                  <a:pt x="16649" y="12954"/>
                </a:lnTo>
                <a:moveTo>
                  <a:pt x="11374" y="14905"/>
                </a:moveTo>
                <a:lnTo>
                  <a:pt x="12630" y="14905"/>
                </a:lnTo>
                <a:lnTo>
                  <a:pt x="12630" y="16127"/>
                </a:lnTo>
                <a:lnTo>
                  <a:pt x="11374" y="16127"/>
                </a:lnTo>
                <a:lnTo>
                  <a:pt x="11374" y="14905"/>
                </a:lnTo>
                <a:moveTo>
                  <a:pt x="13993" y="14905"/>
                </a:moveTo>
                <a:lnTo>
                  <a:pt x="15249" y="14905"/>
                </a:lnTo>
                <a:lnTo>
                  <a:pt x="15249" y="16127"/>
                </a:lnTo>
                <a:lnTo>
                  <a:pt x="13993" y="16127"/>
                </a:lnTo>
                <a:lnTo>
                  <a:pt x="13993" y="14905"/>
                </a:lnTo>
                <a:moveTo>
                  <a:pt x="16649" y="14905"/>
                </a:moveTo>
                <a:lnTo>
                  <a:pt x="17904" y="14905"/>
                </a:lnTo>
                <a:lnTo>
                  <a:pt x="17904" y="16127"/>
                </a:lnTo>
                <a:lnTo>
                  <a:pt x="16649" y="16127"/>
                </a:lnTo>
                <a:lnTo>
                  <a:pt x="16649" y="14905"/>
                </a:lnTo>
                <a:moveTo>
                  <a:pt x="11374" y="16855"/>
                </a:moveTo>
                <a:lnTo>
                  <a:pt x="12630" y="16855"/>
                </a:lnTo>
                <a:lnTo>
                  <a:pt x="12630" y="18078"/>
                </a:lnTo>
                <a:lnTo>
                  <a:pt x="11374" y="18078"/>
                </a:lnTo>
                <a:lnTo>
                  <a:pt x="11374" y="16855"/>
                </a:lnTo>
                <a:moveTo>
                  <a:pt x="13993" y="16855"/>
                </a:moveTo>
                <a:lnTo>
                  <a:pt x="15249" y="16855"/>
                </a:lnTo>
                <a:lnTo>
                  <a:pt x="15249" y="18078"/>
                </a:lnTo>
                <a:lnTo>
                  <a:pt x="13993" y="18078"/>
                </a:lnTo>
                <a:lnTo>
                  <a:pt x="13993" y="16855"/>
                </a:lnTo>
                <a:moveTo>
                  <a:pt x="16649" y="16855"/>
                </a:moveTo>
                <a:lnTo>
                  <a:pt x="17904" y="16855"/>
                </a:lnTo>
                <a:lnTo>
                  <a:pt x="17904" y="18078"/>
                </a:lnTo>
                <a:lnTo>
                  <a:pt x="16649" y="18078"/>
                </a:lnTo>
                <a:lnTo>
                  <a:pt x="16649" y="16855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 </a:t>
            </a:r>
            <a:r>
              <a:rPr lang="en-US" dirty="0" smtClean="0"/>
              <a:t>Term – you already know!</a:t>
            </a:r>
            <a:endParaRPr lang="en-US" dirty="0"/>
          </a:p>
        </p:txBody>
      </p:sp>
      <p:sp>
        <p:nvSpPr>
          <p:cNvPr id="8632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610600" cy="4530725"/>
          </a:xfrm>
        </p:spPr>
        <p:txBody>
          <a:bodyPr/>
          <a:lstStyle/>
          <a:p>
            <a:r>
              <a:rPr lang="en-US" dirty="0">
                <a:effectLst/>
              </a:rPr>
              <a:t>Digraph: A graph with </a:t>
            </a:r>
            <a:r>
              <a:rPr lang="en-US" u="sng" dirty="0">
                <a:effectLst/>
              </a:rPr>
              <a:t>directed </a:t>
            </a:r>
            <a:r>
              <a:rPr lang="en-US" dirty="0">
                <a:effectLst/>
              </a:rPr>
              <a:t>edges.</a:t>
            </a:r>
          </a:p>
          <a:p>
            <a:pPr lvl="1"/>
            <a:r>
              <a:rPr lang="en-US" dirty="0">
                <a:effectLst/>
              </a:rPr>
              <a:t>Directed mean only traveling one direction:  A to B    and A to B and B to B</a:t>
            </a: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  <a:p>
            <a:pPr lvl="1"/>
            <a:endParaRPr lang="en-US" dirty="0">
              <a:effectLst/>
            </a:endParaRPr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5E22-B9B0-4EF2-89C6-42657DE5345A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E343A-696E-4C40-8949-A2A7D405B7E1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676400" y="3886200"/>
            <a:ext cx="2743200" cy="976313"/>
            <a:chOff x="1056" y="2448"/>
            <a:chExt cx="1728" cy="615"/>
          </a:xfrm>
        </p:grpSpPr>
        <p:sp>
          <p:nvSpPr>
            <p:cNvPr id="863236" name="Oval 4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237" name="Oval 5"/>
            <p:cNvSpPr>
              <a:spLocks noChangeArrowheads="1"/>
            </p:cNvSpPr>
            <p:nvPr/>
          </p:nvSpPr>
          <p:spPr bwMode="auto">
            <a:xfrm>
              <a:off x="2592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238" name="Line 6"/>
            <p:cNvSpPr>
              <a:spLocks noChangeShapeType="1"/>
            </p:cNvSpPr>
            <p:nvPr/>
          </p:nvSpPr>
          <p:spPr bwMode="auto">
            <a:xfrm>
              <a:off x="1296" y="249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239" name="Text Box 7"/>
            <p:cNvSpPr txBox="1">
              <a:spLocks noChangeArrowheads="1"/>
            </p:cNvSpPr>
            <p:nvPr/>
          </p:nvSpPr>
          <p:spPr bwMode="auto">
            <a:xfrm>
              <a:off x="1056" y="2832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863240" name="Text Box 8"/>
            <p:cNvSpPr txBox="1">
              <a:spLocks noChangeArrowheads="1"/>
            </p:cNvSpPr>
            <p:nvPr/>
          </p:nvSpPr>
          <p:spPr bwMode="auto">
            <a:xfrm>
              <a:off x="2544" y="2784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5105400" y="3886200"/>
            <a:ext cx="2743200" cy="976313"/>
            <a:chOff x="1056" y="2448"/>
            <a:chExt cx="1728" cy="615"/>
          </a:xfrm>
        </p:grpSpPr>
        <p:sp>
          <p:nvSpPr>
            <p:cNvPr id="863243" name="Oval 11"/>
            <p:cNvSpPr>
              <a:spLocks noChangeArrowheads="1"/>
            </p:cNvSpPr>
            <p:nvPr/>
          </p:nvSpPr>
          <p:spPr bwMode="auto">
            <a:xfrm>
              <a:off x="1104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244" name="Oval 12"/>
            <p:cNvSpPr>
              <a:spLocks noChangeArrowheads="1"/>
            </p:cNvSpPr>
            <p:nvPr/>
          </p:nvSpPr>
          <p:spPr bwMode="auto">
            <a:xfrm>
              <a:off x="2592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3245" name="Line 13"/>
            <p:cNvSpPr>
              <a:spLocks noChangeShapeType="1"/>
            </p:cNvSpPr>
            <p:nvPr/>
          </p:nvSpPr>
          <p:spPr bwMode="auto">
            <a:xfrm>
              <a:off x="1296" y="2496"/>
              <a:ext cx="12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63246" name="Text Box 14"/>
            <p:cNvSpPr txBox="1">
              <a:spLocks noChangeArrowheads="1"/>
            </p:cNvSpPr>
            <p:nvPr/>
          </p:nvSpPr>
          <p:spPr bwMode="auto">
            <a:xfrm>
              <a:off x="1056" y="2832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A</a:t>
              </a:r>
            </a:p>
          </p:txBody>
        </p:sp>
        <p:sp>
          <p:nvSpPr>
            <p:cNvPr id="863247" name="Text Box 15"/>
            <p:cNvSpPr txBox="1">
              <a:spLocks noChangeArrowheads="1"/>
            </p:cNvSpPr>
            <p:nvPr/>
          </p:nvSpPr>
          <p:spPr bwMode="auto">
            <a:xfrm>
              <a:off x="2544" y="2784"/>
              <a:ext cx="240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1"/>
                <a:t>B</a:t>
              </a:r>
            </a:p>
          </p:txBody>
        </p:sp>
      </p:grpSp>
      <p:cxnSp>
        <p:nvCxnSpPr>
          <p:cNvPr id="863250" name="AutoShape 18"/>
          <p:cNvCxnSpPr>
            <a:cxnSpLocks noChangeShapeType="1"/>
            <a:stCxn id="863244" idx="1"/>
            <a:endCxn id="863244" idx="6"/>
          </p:cNvCxnSpPr>
          <p:nvPr/>
        </p:nvCxnSpPr>
        <p:spPr bwMode="auto">
          <a:xfrm rot="5400000" flipV="1">
            <a:off x="7634288" y="3862388"/>
            <a:ext cx="80962" cy="195262"/>
          </a:xfrm>
          <a:prstGeom prst="curvedConnector4">
            <a:avLst>
              <a:gd name="adj1" fmla="val -323528"/>
              <a:gd name="adj2" fmla="val 217074"/>
            </a:avLst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Battery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Produces a battery that is used to power electric motors</a:t>
            </a:r>
          </a:p>
          <a:p>
            <a:r>
              <a:rPr lang="en-US" dirty="0" smtClean="0"/>
              <a:t>However, not all can be sold</a:t>
            </a:r>
          </a:p>
          <a:p>
            <a:pPr lvl="1"/>
            <a:r>
              <a:rPr lang="en-US" dirty="0" smtClean="0"/>
              <a:t>For every 100 batteries, 3 are used by various departments in the company</a:t>
            </a:r>
          </a:p>
          <a:p>
            <a:pPr lvl="1"/>
            <a:r>
              <a:rPr lang="en-US" dirty="0" smtClean="0"/>
              <a:t>Thus, if 500 batteries are produced, 15 are used internally, and 485 can be sold.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 – 0.03P = D</a:t>
            </a:r>
          </a:p>
          <a:p>
            <a:r>
              <a:rPr lang="en-US" dirty="0" smtClean="0"/>
              <a:t>What if we need receive an order for 5,000 batteries?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sector economy</a:t>
            </a:r>
            <a:endParaRPr lang="en-US" dirty="0"/>
          </a:p>
        </p:txBody>
      </p:sp>
      <p:sp>
        <p:nvSpPr>
          <p:cNvPr id="8683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effectLst/>
              </a:rPr>
              <a:t>Given 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For the battery division to produce 100 batteries it must use 3.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For every 100 batteries produced 1 motor is required from the motor division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 For a motor division to produce 100 motors, it must use 4 (4%) of its own motors.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effectLst/>
              </a:rPr>
              <a:t>For every 100 motors produced, 8 batteries are required from the battery division.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sz="2000" dirty="0">
              <a:effectLst/>
            </a:endParaRPr>
          </a:p>
        </p:txBody>
      </p:sp>
      <p:sp>
        <p:nvSpPr>
          <p:cNvPr id="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A45BA-FC89-4D10-980F-73B366AEC6C1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66FBF-053E-45A0-8847-3E875E6942F4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Digraph</a:t>
            </a:r>
            <a:endParaRPr lang="en-US" sz="4000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D324-78F5-41AD-9198-9C6ED69AC2D9}" type="datetime1">
              <a:rPr lang="en-US"/>
              <a:pPr/>
              <a:t>12/2/2013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CC8FE-2DB5-4E5E-BFFC-703191FF6203}" type="slidenum">
              <a:rPr lang="en-US"/>
              <a:pPr/>
              <a:t>8</a:t>
            </a:fld>
            <a:endParaRPr lang="en-US"/>
          </a:p>
        </p:txBody>
      </p:sp>
      <p:sp>
        <p:nvSpPr>
          <p:cNvPr id="873476" name="Oval 4"/>
          <p:cNvSpPr>
            <a:spLocks noChangeArrowheads="1"/>
          </p:cNvSpPr>
          <p:nvPr/>
        </p:nvSpPr>
        <p:spPr bwMode="auto">
          <a:xfrm>
            <a:off x="2286000" y="2971800"/>
            <a:ext cx="304800" cy="3048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3477" name="Oval 5"/>
          <p:cNvSpPr>
            <a:spLocks noChangeArrowheads="1"/>
          </p:cNvSpPr>
          <p:nvPr/>
        </p:nvSpPr>
        <p:spPr bwMode="auto">
          <a:xfrm>
            <a:off x="6553200" y="2971800"/>
            <a:ext cx="304800" cy="3048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73478" name="AutoShape 6"/>
          <p:cNvCxnSpPr>
            <a:cxnSpLocks noChangeShapeType="1"/>
            <a:stCxn id="873476" idx="7"/>
            <a:endCxn id="873477" idx="1"/>
          </p:cNvCxnSpPr>
          <p:nvPr/>
        </p:nvCxnSpPr>
        <p:spPr bwMode="auto">
          <a:xfrm rot="5400000" flipV="1">
            <a:off x="4571206" y="991394"/>
            <a:ext cx="1588" cy="4051300"/>
          </a:xfrm>
          <a:prstGeom prst="curvedConnector3">
            <a:avLst>
              <a:gd name="adj1" fmla="val -592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3479" name="AutoShape 7"/>
          <p:cNvCxnSpPr>
            <a:cxnSpLocks noChangeShapeType="1"/>
            <a:stCxn id="873476" idx="5"/>
            <a:endCxn id="873477" idx="3"/>
          </p:cNvCxnSpPr>
          <p:nvPr/>
        </p:nvCxnSpPr>
        <p:spPr bwMode="auto">
          <a:xfrm rot="16200000" flipH="1">
            <a:off x="4571206" y="1207294"/>
            <a:ext cx="1588" cy="4051300"/>
          </a:xfrm>
          <a:prstGeom prst="curvedConnector3">
            <a:avLst>
              <a:gd name="adj1" fmla="val 58000000"/>
            </a:avLst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</p:cxnSp>
      <p:cxnSp>
        <p:nvCxnSpPr>
          <p:cNvPr id="873480" name="AutoShape 8"/>
          <p:cNvCxnSpPr>
            <a:cxnSpLocks noChangeShapeType="1"/>
            <a:stCxn id="873476" idx="1"/>
            <a:endCxn id="873476" idx="3"/>
          </p:cNvCxnSpPr>
          <p:nvPr/>
        </p:nvCxnSpPr>
        <p:spPr bwMode="auto">
          <a:xfrm rot="5400000" flipV="1">
            <a:off x="2223294" y="3123406"/>
            <a:ext cx="215900" cy="1588"/>
          </a:xfrm>
          <a:prstGeom prst="curvedConnector5">
            <a:avLst>
              <a:gd name="adj1" fmla="val -126472"/>
              <a:gd name="adj2" fmla="val -30800000"/>
              <a:gd name="adj3" fmla="val 2264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73481" name="AutoShape 9"/>
          <p:cNvCxnSpPr>
            <a:cxnSpLocks noChangeShapeType="1"/>
            <a:stCxn id="873477" idx="7"/>
            <a:endCxn id="873477" idx="5"/>
          </p:cNvCxnSpPr>
          <p:nvPr/>
        </p:nvCxnSpPr>
        <p:spPr bwMode="auto">
          <a:xfrm rot="5400000" flipV="1">
            <a:off x="6706394" y="3123406"/>
            <a:ext cx="215900" cy="1588"/>
          </a:xfrm>
          <a:prstGeom prst="curvedConnector5">
            <a:avLst>
              <a:gd name="adj1" fmla="val -126472"/>
              <a:gd name="adj2" fmla="val 30800000"/>
              <a:gd name="adj3" fmla="val 2264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73482" name="Text Box 10"/>
          <p:cNvSpPr txBox="1">
            <a:spLocks noChangeArrowheads="1"/>
          </p:cNvSpPr>
          <p:nvPr/>
        </p:nvSpPr>
        <p:spPr bwMode="auto">
          <a:xfrm>
            <a:off x="4152900" y="4343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0.01</a:t>
            </a:r>
          </a:p>
        </p:txBody>
      </p:sp>
      <p:sp>
        <p:nvSpPr>
          <p:cNvPr id="873484" name="Text Box 12"/>
          <p:cNvSpPr txBox="1">
            <a:spLocks noChangeArrowheads="1"/>
          </p:cNvSpPr>
          <p:nvPr/>
        </p:nvSpPr>
        <p:spPr bwMode="auto">
          <a:xfrm>
            <a:off x="4152900" y="16764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0.08</a:t>
            </a:r>
          </a:p>
        </p:txBody>
      </p:sp>
      <p:sp>
        <p:nvSpPr>
          <p:cNvPr id="873485" name="Text Box 13"/>
          <p:cNvSpPr txBox="1">
            <a:spLocks noChangeArrowheads="1"/>
          </p:cNvSpPr>
          <p:nvPr/>
        </p:nvSpPr>
        <p:spPr bwMode="auto">
          <a:xfrm>
            <a:off x="7391400" y="28956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0.04</a:t>
            </a:r>
          </a:p>
        </p:txBody>
      </p:sp>
      <p:sp>
        <p:nvSpPr>
          <p:cNvPr id="873486" name="Text Box 14"/>
          <p:cNvSpPr txBox="1">
            <a:spLocks noChangeArrowheads="1"/>
          </p:cNvSpPr>
          <p:nvPr/>
        </p:nvSpPr>
        <p:spPr bwMode="auto">
          <a:xfrm>
            <a:off x="990600" y="2895600"/>
            <a:ext cx="9144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0.03</a:t>
            </a:r>
          </a:p>
        </p:txBody>
      </p:sp>
      <p:sp>
        <p:nvSpPr>
          <p:cNvPr id="873487" name="Text Box 15"/>
          <p:cNvSpPr txBox="1">
            <a:spLocks noChangeArrowheads="1"/>
          </p:cNvSpPr>
          <p:nvPr/>
        </p:nvSpPr>
        <p:spPr bwMode="auto">
          <a:xfrm>
            <a:off x="2286000" y="35052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</a:t>
            </a:r>
          </a:p>
        </p:txBody>
      </p:sp>
      <p:sp>
        <p:nvSpPr>
          <p:cNvPr id="873488" name="Text Box 16"/>
          <p:cNvSpPr txBox="1">
            <a:spLocks noChangeArrowheads="1"/>
          </p:cNvSpPr>
          <p:nvPr/>
        </p:nvSpPr>
        <p:spPr bwMode="auto">
          <a:xfrm>
            <a:off x="6553200" y="3505200"/>
            <a:ext cx="3810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95400" y="5029200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The battery division will require 0.03b from its own division and 0.01b motors from the motor division.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The motor division will require 0.04m motors from its division and 0.08m batteries from the battery division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393</TotalTime>
  <Words>425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Flow</vt:lpstr>
      <vt:lpstr>Equation</vt:lpstr>
      <vt:lpstr>Leontief Input Output</vt:lpstr>
      <vt:lpstr>Purpose</vt:lpstr>
      <vt:lpstr>Communicate Effectively</vt:lpstr>
      <vt:lpstr>Math Term – you already know!</vt:lpstr>
      <vt:lpstr>Best Battery Company</vt:lpstr>
      <vt:lpstr>Demand</vt:lpstr>
      <vt:lpstr>2 sector economy</vt:lpstr>
      <vt:lpstr>Digraph</vt:lpstr>
      <vt:lpstr>Technology Matrix</vt:lpstr>
      <vt:lpstr>Leontief Input-Output</vt:lpstr>
      <vt:lpstr>Leontief can get tricky!</vt:lpstr>
      <vt:lpstr>Recall the Battery – Motor Problem </vt:lpstr>
      <vt:lpstr>Standard Equations 1 of 2</vt:lpstr>
      <vt:lpstr>We want…</vt:lpstr>
      <vt:lpstr>Standard Equations 2 of 2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Leontief Input Output</dc:title>
  <dc:creator>bpeters</dc:creator>
  <cp:lastModifiedBy>Suf</cp:lastModifiedBy>
  <cp:revision>41</cp:revision>
  <dcterms:created xsi:type="dcterms:W3CDTF">2011-12-14T17:36:09Z</dcterms:created>
  <dcterms:modified xsi:type="dcterms:W3CDTF">2013-12-02T14:34:49Z</dcterms:modified>
</cp:coreProperties>
</file>