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6"/>
  </p:notesMasterIdLst>
  <p:handoutMasterIdLst>
    <p:handoutMasterId r:id="rId17"/>
  </p:handoutMasterIdLst>
  <p:sldIdLst>
    <p:sldId id="281" r:id="rId2"/>
    <p:sldId id="263" r:id="rId3"/>
    <p:sldId id="276" r:id="rId4"/>
    <p:sldId id="278" r:id="rId5"/>
    <p:sldId id="282" r:id="rId6"/>
    <p:sldId id="279" r:id="rId7"/>
    <p:sldId id="277" r:id="rId8"/>
    <p:sldId id="264" r:id="rId9"/>
    <p:sldId id="266" r:id="rId10"/>
    <p:sldId id="285" r:id="rId11"/>
    <p:sldId id="268" r:id="rId12"/>
    <p:sldId id="267" r:id="rId13"/>
    <p:sldId id="283" r:id="rId14"/>
    <p:sldId id="284" r:id="rId15"/>
  </p:sldIdLst>
  <p:sldSz cx="9144000" cy="6858000" type="screen4x3"/>
  <p:notesSz cx="9083675" cy="6856413"/>
  <p:defaultTextStyle>
    <a:defPPr>
      <a:defRPr lang="en-US"/>
    </a:defPPr>
    <a:lvl1pPr algn="ctr" rtl="0" fontAlgn="base">
      <a:spcBef>
        <a:spcPct val="20000"/>
      </a:spcBef>
      <a:spcAft>
        <a:spcPct val="0"/>
      </a:spcAft>
      <a:buClr>
        <a:srgbClr val="0000CC"/>
      </a:buClr>
      <a:buFont typeface="Wingdings" pitchFamily="2" charset="2"/>
      <a:buChar char="§"/>
      <a:defRPr sz="1700" kern="1200">
        <a:solidFill>
          <a:schemeClr val="tx1"/>
        </a:solidFill>
        <a:latin typeface="Arial" charset="0"/>
        <a:ea typeface="+mn-ea"/>
        <a:cs typeface="+mn-cs"/>
      </a:defRPr>
    </a:lvl1pPr>
    <a:lvl2pPr marL="457200" algn="ctr" rtl="0" fontAlgn="base">
      <a:spcBef>
        <a:spcPct val="20000"/>
      </a:spcBef>
      <a:spcAft>
        <a:spcPct val="0"/>
      </a:spcAft>
      <a:buClr>
        <a:srgbClr val="0000CC"/>
      </a:buClr>
      <a:buFont typeface="Wingdings" pitchFamily="2" charset="2"/>
      <a:buChar char="§"/>
      <a:defRPr sz="1700" kern="1200">
        <a:solidFill>
          <a:schemeClr val="tx1"/>
        </a:solidFill>
        <a:latin typeface="Arial" charset="0"/>
        <a:ea typeface="+mn-ea"/>
        <a:cs typeface="+mn-cs"/>
      </a:defRPr>
    </a:lvl2pPr>
    <a:lvl3pPr marL="914400" algn="ctr" rtl="0" fontAlgn="base">
      <a:spcBef>
        <a:spcPct val="20000"/>
      </a:spcBef>
      <a:spcAft>
        <a:spcPct val="0"/>
      </a:spcAft>
      <a:buClr>
        <a:srgbClr val="0000CC"/>
      </a:buClr>
      <a:buFont typeface="Wingdings" pitchFamily="2" charset="2"/>
      <a:buChar char="§"/>
      <a:defRPr sz="1700" kern="1200">
        <a:solidFill>
          <a:schemeClr val="tx1"/>
        </a:solidFill>
        <a:latin typeface="Arial" charset="0"/>
        <a:ea typeface="+mn-ea"/>
        <a:cs typeface="+mn-cs"/>
      </a:defRPr>
    </a:lvl3pPr>
    <a:lvl4pPr marL="1371600" algn="ctr" rtl="0" fontAlgn="base">
      <a:spcBef>
        <a:spcPct val="20000"/>
      </a:spcBef>
      <a:spcAft>
        <a:spcPct val="0"/>
      </a:spcAft>
      <a:buClr>
        <a:srgbClr val="0000CC"/>
      </a:buClr>
      <a:buFont typeface="Wingdings" pitchFamily="2" charset="2"/>
      <a:buChar char="§"/>
      <a:defRPr sz="1700" kern="1200">
        <a:solidFill>
          <a:schemeClr val="tx1"/>
        </a:solidFill>
        <a:latin typeface="Arial" charset="0"/>
        <a:ea typeface="+mn-ea"/>
        <a:cs typeface="+mn-cs"/>
      </a:defRPr>
    </a:lvl4pPr>
    <a:lvl5pPr marL="1828800" algn="ctr" rtl="0" fontAlgn="base">
      <a:spcBef>
        <a:spcPct val="20000"/>
      </a:spcBef>
      <a:spcAft>
        <a:spcPct val="0"/>
      </a:spcAft>
      <a:buClr>
        <a:srgbClr val="0000CC"/>
      </a:buClr>
      <a:buFont typeface="Wingdings" pitchFamily="2" charset="2"/>
      <a:buChar char="§"/>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9933"/>
    <a:srgbClr val="FFCC00"/>
    <a:srgbClr val="0000CC"/>
    <a:srgbClr val="003399"/>
    <a:srgbClr val="000099"/>
    <a:srgbClr val="FF99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71" autoAdjust="0"/>
  </p:normalViewPr>
  <p:slideViewPr>
    <p:cSldViewPr>
      <p:cViewPr>
        <p:scale>
          <a:sx n="66" d="100"/>
          <a:sy n="66" d="100"/>
        </p:scale>
        <p:origin x="-642" y="-222"/>
      </p:cViewPr>
      <p:guideLst>
        <p:guide orient="horz" pos="2160"/>
        <p:guide pos="2880"/>
      </p:guideLst>
    </p:cSldViewPr>
  </p:slideViewPr>
  <p:notesTextViewPr>
    <p:cViewPr>
      <p:scale>
        <a:sx n="100" d="100"/>
        <a:sy n="100" d="100"/>
      </p:scale>
      <p:origin x="0" y="0"/>
    </p:cViewPr>
  </p:notesTextViewPr>
  <p:sorterViewPr>
    <p:cViewPr>
      <p:scale>
        <a:sx n="79" d="100"/>
        <a:sy n="79"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937000" cy="342900"/>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l" defTabSz="911225">
              <a:spcBef>
                <a:spcPct val="0"/>
              </a:spcBef>
              <a:buClrTx/>
              <a:buFontTx/>
              <a:buNone/>
              <a:defRPr sz="1200"/>
            </a:lvl1pPr>
          </a:lstStyle>
          <a:p>
            <a:endParaRPr lang="en-US"/>
          </a:p>
        </p:txBody>
      </p:sp>
      <p:sp>
        <p:nvSpPr>
          <p:cNvPr id="56323" name="Rectangle 3"/>
          <p:cNvSpPr>
            <a:spLocks noGrp="1" noChangeArrowheads="1"/>
          </p:cNvSpPr>
          <p:nvPr>
            <p:ph type="dt" sz="quarter" idx="1"/>
          </p:nvPr>
        </p:nvSpPr>
        <p:spPr bwMode="auto">
          <a:xfrm>
            <a:off x="5145088" y="0"/>
            <a:ext cx="3937000" cy="342900"/>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r" defTabSz="911225">
              <a:spcBef>
                <a:spcPct val="0"/>
              </a:spcBef>
              <a:buClrTx/>
              <a:buFontTx/>
              <a:buNone/>
              <a:defRPr sz="1200"/>
            </a:lvl1pPr>
          </a:lstStyle>
          <a:p>
            <a:endParaRPr lang="en-US"/>
          </a:p>
        </p:txBody>
      </p:sp>
      <p:sp>
        <p:nvSpPr>
          <p:cNvPr id="56324" name="Rectangle 4"/>
          <p:cNvSpPr>
            <a:spLocks noGrp="1" noChangeArrowheads="1"/>
          </p:cNvSpPr>
          <p:nvPr>
            <p:ph type="ftr" sz="quarter" idx="2"/>
          </p:nvPr>
        </p:nvSpPr>
        <p:spPr bwMode="auto">
          <a:xfrm>
            <a:off x="0" y="6511925"/>
            <a:ext cx="3937000" cy="342900"/>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l" defTabSz="911225">
              <a:spcBef>
                <a:spcPct val="0"/>
              </a:spcBef>
              <a:buClrTx/>
              <a:buFontTx/>
              <a:buNone/>
              <a:defRPr sz="1200"/>
            </a:lvl1pPr>
          </a:lstStyle>
          <a:p>
            <a:endParaRPr lang="en-US"/>
          </a:p>
        </p:txBody>
      </p:sp>
      <p:sp>
        <p:nvSpPr>
          <p:cNvPr id="56325" name="Rectangle 5"/>
          <p:cNvSpPr>
            <a:spLocks noGrp="1" noChangeArrowheads="1"/>
          </p:cNvSpPr>
          <p:nvPr>
            <p:ph type="sldNum" sz="quarter" idx="3"/>
          </p:nvPr>
        </p:nvSpPr>
        <p:spPr bwMode="auto">
          <a:xfrm>
            <a:off x="5145088" y="6511925"/>
            <a:ext cx="3937000" cy="342900"/>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r" defTabSz="911225">
              <a:spcBef>
                <a:spcPct val="0"/>
              </a:spcBef>
              <a:buClrTx/>
              <a:buFontTx/>
              <a:buNone/>
              <a:defRPr sz="1200"/>
            </a:lvl1pPr>
          </a:lstStyle>
          <a:p>
            <a:fld id="{5FF9773D-5F42-407D-96FD-FFD38163C2F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9370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FontTx/>
              <a:buNone/>
              <a:defRPr sz="1200"/>
            </a:lvl1pPr>
          </a:lstStyle>
          <a:p>
            <a:endParaRPr lang="en-US"/>
          </a:p>
        </p:txBody>
      </p:sp>
      <p:sp>
        <p:nvSpPr>
          <p:cNvPr id="74755" name="Rectangle 3"/>
          <p:cNvSpPr>
            <a:spLocks noGrp="1" noChangeArrowheads="1"/>
          </p:cNvSpPr>
          <p:nvPr>
            <p:ph type="dt" idx="1"/>
          </p:nvPr>
        </p:nvSpPr>
        <p:spPr bwMode="auto">
          <a:xfrm>
            <a:off x="5145088" y="0"/>
            <a:ext cx="39370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vl1pPr>
          </a:lstStyle>
          <a:p>
            <a:endParaRPr lang="en-US"/>
          </a:p>
        </p:txBody>
      </p:sp>
      <p:sp>
        <p:nvSpPr>
          <p:cNvPr id="74756" name="Rectangle 4"/>
          <p:cNvSpPr>
            <a:spLocks noGrp="1" noRot="1" noChangeAspect="1" noChangeArrowheads="1" noTextEdit="1"/>
          </p:cNvSpPr>
          <p:nvPr>
            <p:ph type="sldImg" idx="2"/>
          </p:nvPr>
        </p:nvSpPr>
        <p:spPr bwMode="auto">
          <a:xfrm>
            <a:off x="2827338" y="514350"/>
            <a:ext cx="3429000" cy="2571750"/>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908050" y="3257550"/>
            <a:ext cx="7267575" cy="3084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8" name="Rectangle 6"/>
          <p:cNvSpPr>
            <a:spLocks noGrp="1" noChangeArrowheads="1"/>
          </p:cNvSpPr>
          <p:nvPr>
            <p:ph type="ftr" sz="quarter" idx="4"/>
          </p:nvPr>
        </p:nvSpPr>
        <p:spPr bwMode="auto">
          <a:xfrm>
            <a:off x="0" y="6511925"/>
            <a:ext cx="39370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FontTx/>
              <a:buNone/>
              <a:defRPr sz="1200"/>
            </a:lvl1pPr>
          </a:lstStyle>
          <a:p>
            <a:endParaRPr lang="en-US"/>
          </a:p>
        </p:txBody>
      </p:sp>
      <p:sp>
        <p:nvSpPr>
          <p:cNvPr id="74759" name="Rectangle 7"/>
          <p:cNvSpPr>
            <a:spLocks noGrp="1" noChangeArrowheads="1"/>
          </p:cNvSpPr>
          <p:nvPr>
            <p:ph type="sldNum" sz="quarter" idx="5"/>
          </p:nvPr>
        </p:nvSpPr>
        <p:spPr bwMode="auto">
          <a:xfrm>
            <a:off x="5145088" y="6511925"/>
            <a:ext cx="39370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6C6B5D06-2B6A-4E74-9506-CF604D3973F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27B6C396-72F5-4343-ACD4-3FE66F77C9BC}" type="slidenum">
              <a:rPr lang="en-US" altLang="en-US"/>
              <a:pPr/>
              <a:t>‹#›</a:t>
            </a:fld>
            <a:r>
              <a:rPr lang="en-US" altLang="en-US"/>
              <a:t> </a:t>
            </a:r>
            <a:r>
              <a:rPr lang="en-US" altLang="en-US" sz="1200"/>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D29E141-B3BF-411A-83EA-5C9680910D3C}" type="slidenum">
              <a:rPr lang="en-US" altLang="en-US"/>
              <a:pPr/>
              <a:t>‹#›</a:t>
            </a:fld>
            <a:r>
              <a:rPr lang="en-US" altLang="en-US"/>
              <a:t> </a:t>
            </a:r>
            <a:r>
              <a:rPr lang="en-US" altLang="en-US" sz="1200"/>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181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18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3CCF954-6052-4697-A863-73030EFF306E}" type="slidenum">
              <a:rPr lang="en-US" altLang="en-US"/>
              <a:pPr/>
              <a:t>‹#›</a:t>
            </a:fld>
            <a:r>
              <a:rPr lang="en-US" altLang="en-US"/>
              <a:t> </a:t>
            </a:r>
            <a:r>
              <a:rPr lang="en-US" altLang="en-US" sz="120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9BDE9F5-5CC2-411C-8E1C-943D006954CA}" type="slidenum">
              <a:rPr lang="en-US" altLang="en-US"/>
              <a:pPr/>
              <a:t>‹#›</a:t>
            </a:fld>
            <a:r>
              <a:rPr lang="en-US" altLang="en-US"/>
              <a:t> </a:t>
            </a:r>
            <a:r>
              <a:rPr lang="en-US" altLang="en-US" sz="120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DB87D99-6B02-4DD8-A246-AEA23E39BAA3}" type="slidenum">
              <a:rPr lang="en-US" altLang="en-US"/>
              <a:pPr/>
              <a:t>‹#›</a:t>
            </a:fld>
            <a:r>
              <a:rPr lang="en-US" altLang="en-US"/>
              <a:t> </a:t>
            </a:r>
            <a:r>
              <a:rPr lang="en-US" altLang="en-US" sz="120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2400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09900" y="1295400"/>
            <a:ext cx="24003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B063724-59BB-462B-99AA-D6BD9A2E7339}" type="slidenum">
              <a:rPr lang="en-US" altLang="en-US"/>
              <a:pPr/>
              <a:t>‹#›</a:t>
            </a:fld>
            <a:r>
              <a:rPr lang="en-US" altLang="en-US"/>
              <a:t> </a:t>
            </a:r>
            <a:r>
              <a:rPr lang="en-US" altLang="en-US" sz="120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7BC8E31-9666-4DE5-91A7-8715AEE7BCDF}" type="slidenum">
              <a:rPr lang="en-US" altLang="en-US"/>
              <a:pPr/>
              <a:t>‹#›</a:t>
            </a:fld>
            <a:r>
              <a:rPr lang="en-US" altLang="en-US"/>
              <a:t> </a:t>
            </a:r>
            <a:r>
              <a:rPr lang="en-US" altLang="en-US" sz="120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47183DFE-99B5-4C3B-B2B0-FFBBBDA3761D}" type="slidenum">
              <a:rPr lang="en-US" altLang="en-US"/>
              <a:pPr/>
              <a:t>‹#›</a:t>
            </a:fld>
            <a:r>
              <a:rPr lang="en-US" altLang="en-US"/>
              <a:t> </a:t>
            </a:r>
            <a:r>
              <a:rPr lang="en-US" altLang="en-US" sz="1200"/>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7FA775D-C4A3-4736-93E2-F5AC99694413}" type="slidenum">
              <a:rPr lang="en-US" altLang="en-US"/>
              <a:pPr/>
              <a:t>‹#›</a:t>
            </a:fld>
            <a:r>
              <a:rPr lang="en-US" altLang="en-US"/>
              <a:t> </a:t>
            </a:r>
            <a:r>
              <a:rPr lang="en-US" altLang="en-US" sz="1200"/>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C715948-B02A-424E-B83F-8574A6F02071}" type="slidenum">
              <a:rPr lang="en-US" altLang="en-US"/>
              <a:pPr/>
              <a:t>‹#›</a:t>
            </a:fld>
            <a:r>
              <a:rPr lang="en-US" altLang="en-US"/>
              <a:t> </a:t>
            </a:r>
            <a:r>
              <a:rPr lang="en-US" altLang="en-US" sz="1200"/>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E8220F3-95F6-4091-9E1C-F2EB68A50023}" type="slidenum">
              <a:rPr lang="en-US" altLang="en-US"/>
              <a:pPr/>
              <a:t>‹#›</a:t>
            </a:fld>
            <a:r>
              <a:rPr lang="en-US" altLang="en-US"/>
              <a:t> </a:t>
            </a:r>
            <a:r>
              <a:rPr lang="en-US" altLang="en-US" sz="1200"/>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7813"/>
            <a:ext cx="8229600" cy="865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Chapter 2:  Business Efficiency</a:t>
            </a:r>
            <a:br>
              <a:rPr lang="en-US" altLang="en-US" smtClean="0"/>
            </a:br>
            <a:r>
              <a:rPr lang="en-US" altLang="en-US" smtClean="0"/>
              <a:t>Lesson Plan</a:t>
            </a:r>
          </a:p>
        </p:txBody>
      </p:sp>
      <p:sp>
        <p:nvSpPr>
          <p:cNvPr id="16387" name="Rectangle 3"/>
          <p:cNvSpPr>
            <a:spLocks noGrp="1" noChangeArrowheads="1"/>
          </p:cNvSpPr>
          <p:nvPr>
            <p:ph type="body" idx="1"/>
          </p:nvPr>
        </p:nvSpPr>
        <p:spPr bwMode="auto">
          <a:xfrm>
            <a:off x="457200" y="1295400"/>
            <a:ext cx="49530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Level 1</a:t>
            </a:r>
          </a:p>
          <a:p>
            <a:pPr lvl="1"/>
            <a:r>
              <a:rPr lang="en-US" smtClean="0"/>
              <a:t>Level 2</a:t>
            </a:r>
          </a:p>
          <a:p>
            <a:pPr lvl="2"/>
            <a:r>
              <a:rPr lang="en-US" smtClean="0"/>
              <a:t>Level 3</a:t>
            </a:r>
          </a:p>
          <a:p>
            <a:pPr lvl="3"/>
            <a:r>
              <a:rPr lang="en-US" smtClean="0"/>
              <a:t>Level 4</a:t>
            </a:r>
          </a:p>
          <a:p>
            <a:pPr lvl="4"/>
            <a:r>
              <a:rPr lang="en-US" smtClean="0"/>
              <a:t>Level 5</a:t>
            </a:r>
          </a:p>
        </p:txBody>
      </p:sp>
      <p:sp>
        <p:nvSpPr>
          <p:cNvPr id="16390" name="Rectangle 6"/>
          <p:cNvSpPr>
            <a:spLocks noGrp="1" noChangeArrowheads="1"/>
          </p:cNvSpPr>
          <p:nvPr>
            <p:ph type="sldNum" sz="quarter" idx="4"/>
          </p:nvPr>
        </p:nvSpPr>
        <p:spPr bwMode="auto">
          <a:xfrm flipV="1">
            <a:off x="8458200" y="6477000"/>
            <a:ext cx="533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400">
                <a:latin typeface="+mj-lt"/>
              </a:defRPr>
            </a:lvl1pPr>
          </a:lstStyle>
          <a:p>
            <a:fld id="{1B424C03-A0BD-490B-BE99-D0660780DE1F}" type="slidenum">
              <a:rPr lang="en-US" altLang="en-US"/>
              <a:pPr/>
              <a:t>‹#›</a:t>
            </a:fld>
            <a:r>
              <a:rPr lang="en-US" altLang="en-US"/>
              <a:t> </a:t>
            </a:r>
            <a:r>
              <a:rPr lang="en-US" altLang="en-US" sz="1200"/>
              <a:t>  </a:t>
            </a:r>
          </a:p>
        </p:txBody>
      </p:sp>
      <p:sp>
        <p:nvSpPr>
          <p:cNvPr id="1639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FF9900"/>
            </a:solidFill>
            <a:prstDash val="solid"/>
            <a:miter lim="800000"/>
            <a:headEnd/>
            <a:tailEnd/>
          </a:ln>
        </p:spPr>
        <p:txBody>
          <a:bodyPr/>
          <a:lstStyle/>
          <a:p>
            <a:endParaRPr lang="en-US"/>
          </a:p>
        </p:txBody>
      </p:sp>
      <p:sp>
        <p:nvSpPr>
          <p:cNvPr id="16392" name="Line 8"/>
          <p:cNvSpPr>
            <a:spLocks noChangeShapeType="1"/>
          </p:cNvSpPr>
          <p:nvPr/>
        </p:nvSpPr>
        <p:spPr bwMode="auto">
          <a:xfrm>
            <a:off x="457200" y="6324600"/>
            <a:ext cx="8229600" cy="0"/>
          </a:xfrm>
          <a:prstGeom prst="line">
            <a:avLst/>
          </a:prstGeom>
          <a:noFill/>
          <a:ln w="19050">
            <a:solidFill>
              <a:srgbClr val="FF990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l" rtl="0" fontAlgn="base">
        <a:spcBef>
          <a:spcPct val="0"/>
        </a:spcBef>
        <a:spcAft>
          <a:spcPct val="0"/>
        </a:spcAft>
        <a:defRPr sz="2500" b="1">
          <a:solidFill>
            <a:srgbClr val="0000CC"/>
          </a:solidFill>
          <a:latin typeface="+mj-lt"/>
          <a:ea typeface="+mj-ea"/>
          <a:cs typeface="+mj-cs"/>
        </a:defRPr>
      </a:lvl1pPr>
      <a:lvl2pPr algn="l" rtl="0" fontAlgn="base">
        <a:spcBef>
          <a:spcPct val="0"/>
        </a:spcBef>
        <a:spcAft>
          <a:spcPct val="0"/>
        </a:spcAft>
        <a:defRPr sz="2500" b="1">
          <a:solidFill>
            <a:srgbClr val="0000CC"/>
          </a:solidFill>
          <a:latin typeface="Garamond" pitchFamily="18" charset="0"/>
        </a:defRPr>
      </a:lvl2pPr>
      <a:lvl3pPr algn="l" rtl="0" fontAlgn="base">
        <a:spcBef>
          <a:spcPct val="0"/>
        </a:spcBef>
        <a:spcAft>
          <a:spcPct val="0"/>
        </a:spcAft>
        <a:defRPr sz="2500" b="1">
          <a:solidFill>
            <a:srgbClr val="0000CC"/>
          </a:solidFill>
          <a:latin typeface="Garamond" pitchFamily="18" charset="0"/>
        </a:defRPr>
      </a:lvl3pPr>
      <a:lvl4pPr algn="l" rtl="0" fontAlgn="base">
        <a:spcBef>
          <a:spcPct val="0"/>
        </a:spcBef>
        <a:spcAft>
          <a:spcPct val="0"/>
        </a:spcAft>
        <a:defRPr sz="2500" b="1">
          <a:solidFill>
            <a:srgbClr val="0000CC"/>
          </a:solidFill>
          <a:latin typeface="Garamond" pitchFamily="18" charset="0"/>
        </a:defRPr>
      </a:lvl4pPr>
      <a:lvl5pPr algn="l" rtl="0" fontAlgn="base">
        <a:spcBef>
          <a:spcPct val="0"/>
        </a:spcBef>
        <a:spcAft>
          <a:spcPct val="0"/>
        </a:spcAft>
        <a:defRPr sz="2500" b="1">
          <a:solidFill>
            <a:srgbClr val="0000CC"/>
          </a:solidFill>
          <a:latin typeface="Garamond" pitchFamily="18" charset="0"/>
        </a:defRPr>
      </a:lvl5pPr>
      <a:lvl6pPr marL="457200" algn="l" rtl="0" fontAlgn="base">
        <a:spcBef>
          <a:spcPct val="0"/>
        </a:spcBef>
        <a:spcAft>
          <a:spcPct val="0"/>
        </a:spcAft>
        <a:defRPr sz="2500" b="1">
          <a:solidFill>
            <a:srgbClr val="0000CC"/>
          </a:solidFill>
          <a:latin typeface="Garamond" pitchFamily="18" charset="0"/>
        </a:defRPr>
      </a:lvl6pPr>
      <a:lvl7pPr marL="914400" algn="l" rtl="0" fontAlgn="base">
        <a:spcBef>
          <a:spcPct val="0"/>
        </a:spcBef>
        <a:spcAft>
          <a:spcPct val="0"/>
        </a:spcAft>
        <a:defRPr sz="2500" b="1">
          <a:solidFill>
            <a:srgbClr val="0000CC"/>
          </a:solidFill>
          <a:latin typeface="Garamond" pitchFamily="18" charset="0"/>
        </a:defRPr>
      </a:lvl7pPr>
      <a:lvl8pPr marL="1371600" algn="l" rtl="0" fontAlgn="base">
        <a:spcBef>
          <a:spcPct val="0"/>
        </a:spcBef>
        <a:spcAft>
          <a:spcPct val="0"/>
        </a:spcAft>
        <a:defRPr sz="2500" b="1">
          <a:solidFill>
            <a:srgbClr val="0000CC"/>
          </a:solidFill>
          <a:latin typeface="Garamond" pitchFamily="18" charset="0"/>
        </a:defRPr>
      </a:lvl8pPr>
      <a:lvl9pPr marL="1828800" algn="l" rtl="0" fontAlgn="base">
        <a:spcBef>
          <a:spcPct val="0"/>
        </a:spcBef>
        <a:spcAft>
          <a:spcPct val="0"/>
        </a:spcAft>
        <a:defRPr sz="2500" b="1">
          <a:solidFill>
            <a:srgbClr val="0000CC"/>
          </a:solidFill>
          <a:latin typeface="Garamond" pitchFamily="18" charset="0"/>
        </a:defRPr>
      </a:lvl9pPr>
    </p:titleStyle>
    <p:bodyStyle>
      <a:lvl1pPr marL="342900" indent="-342900" algn="l" rtl="0" fontAlgn="base">
        <a:spcBef>
          <a:spcPct val="20000"/>
        </a:spcBef>
        <a:spcAft>
          <a:spcPct val="0"/>
        </a:spcAft>
        <a:buClr>
          <a:srgbClr val="0000CC"/>
        </a:buClr>
        <a:buFont typeface="Wingdings" pitchFamily="2" charset="2"/>
        <a:buChar char="n"/>
        <a:defRPr sz="2400">
          <a:solidFill>
            <a:schemeClr val="tx1"/>
          </a:solidFill>
          <a:latin typeface="+mn-lt"/>
          <a:ea typeface="+mn-ea"/>
          <a:cs typeface="+mn-cs"/>
        </a:defRPr>
      </a:lvl1pPr>
      <a:lvl2pPr marL="669925" indent="-325438" algn="l" rtl="0" fontAlgn="base">
        <a:spcBef>
          <a:spcPct val="20000"/>
        </a:spcBef>
        <a:spcAft>
          <a:spcPct val="0"/>
        </a:spcAft>
        <a:buClr>
          <a:srgbClr val="0000CC"/>
        </a:buClr>
        <a:buFont typeface="Wingdings" pitchFamily="2" charset="2"/>
        <a:buChar char="q"/>
        <a:defRPr sz="2000">
          <a:solidFill>
            <a:schemeClr val="tx1"/>
          </a:solidFill>
          <a:latin typeface="+mn-lt"/>
        </a:defRPr>
      </a:lvl2pPr>
      <a:lvl3pPr marL="1022350" indent="-350838" algn="l" rtl="0" fontAlgn="base">
        <a:spcBef>
          <a:spcPct val="20000"/>
        </a:spcBef>
        <a:spcAft>
          <a:spcPct val="0"/>
        </a:spcAft>
        <a:buClr>
          <a:srgbClr val="0000CC"/>
        </a:buClr>
        <a:buFont typeface="Wingdings" pitchFamily="2" charset="2"/>
        <a:buChar char="n"/>
        <a:defRPr sz="2000">
          <a:solidFill>
            <a:schemeClr val="tx1"/>
          </a:solidFill>
          <a:latin typeface="+mn-lt"/>
        </a:defRPr>
      </a:lvl3pPr>
      <a:lvl4pPr marL="1339850" indent="-315913" algn="l" rtl="0" fontAlgn="base">
        <a:spcBef>
          <a:spcPct val="20000"/>
        </a:spcBef>
        <a:spcAft>
          <a:spcPct val="0"/>
        </a:spcAft>
        <a:buClr>
          <a:srgbClr val="0000CC"/>
        </a:buClr>
        <a:buSzPct val="70000"/>
        <a:buFont typeface="Wingdings" pitchFamily="2" charset="2"/>
        <a:buChar char="q"/>
        <a:defRPr>
          <a:solidFill>
            <a:schemeClr val="tx1"/>
          </a:solidFill>
          <a:latin typeface="+mn-lt"/>
        </a:defRPr>
      </a:lvl4pPr>
      <a:lvl5pPr marL="16811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rgbClr val="0000CC"/>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mtClean="0"/>
              <a:t>Review Question</a:t>
            </a:r>
          </a:p>
        </p:txBody>
      </p:sp>
      <p:sp>
        <p:nvSpPr>
          <p:cNvPr id="1028" name="Content Placeholder 2"/>
          <p:cNvSpPr>
            <a:spLocks noGrp="1"/>
          </p:cNvSpPr>
          <p:nvPr>
            <p:ph idx="1"/>
          </p:nvPr>
        </p:nvSpPr>
        <p:spPr/>
        <p:txBody>
          <a:bodyPr/>
          <a:lstStyle/>
          <a:p>
            <a:r>
              <a:rPr lang="en-US" smtClean="0"/>
              <a:t>Find the winner based on Borda Count.</a:t>
            </a:r>
          </a:p>
          <a:p>
            <a:pPr>
              <a:buFont typeface="Wingdings" pitchFamily="2" charset="2"/>
              <a:buNone/>
            </a:pPr>
            <a:endParaRPr lang="en-US" smtClean="0"/>
          </a:p>
        </p:txBody>
      </p:sp>
      <p:graphicFrame>
        <p:nvGraphicFramePr>
          <p:cNvPr id="1026" name="Object 2"/>
          <p:cNvGraphicFramePr>
            <a:graphicFrameLocks noChangeAspect="1"/>
          </p:cNvGraphicFramePr>
          <p:nvPr/>
        </p:nvGraphicFramePr>
        <p:xfrm>
          <a:off x="377825" y="2293938"/>
          <a:ext cx="8418513" cy="3649662"/>
        </p:xfrm>
        <a:graphic>
          <a:graphicData uri="http://schemas.openxmlformats.org/presentationml/2006/ole">
            <p:oleObj spid="_x0000_s1026" name="Document" r:id="rId3" imgW="6997430" imgH="1687625" progId="Word.Document.12">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gular Pentagon 4"/>
          <p:cNvSpPr/>
          <p:nvPr/>
        </p:nvSpPr>
        <p:spPr bwMode="auto">
          <a:xfrm rot="10800000">
            <a:off x="1752600" y="914400"/>
            <a:ext cx="3886200" cy="2895600"/>
          </a:xfrm>
          <a:prstGeom prst="pentagon">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0000CC"/>
              </a:buClr>
              <a:buSzTx/>
              <a:buFont typeface="Wingdings" pitchFamily="2" charset="2"/>
              <a:buChar char="§"/>
              <a:tabLst/>
            </a:pPr>
            <a:endParaRPr kumimoji="0" lang="en-US" sz="1700" b="0" i="0" u="none" strike="noStrike" cap="none" normalizeH="0" baseline="0" smtClean="0">
              <a:ln>
                <a:noFill/>
              </a:ln>
              <a:solidFill>
                <a:schemeClr val="tx1"/>
              </a:solidFill>
              <a:effectLst/>
              <a:latin typeface="Arial" charset="0"/>
            </a:endParaRPr>
          </a:p>
        </p:txBody>
      </p:sp>
      <p:sp>
        <p:nvSpPr>
          <p:cNvPr id="6" name="Regular Pentagon 5"/>
          <p:cNvSpPr/>
          <p:nvPr/>
        </p:nvSpPr>
        <p:spPr bwMode="auto">
          <a:xfrm rot="10800000">
            <a:off x="685800" y="762000"/>
            <a:ext cx="7696200" cy="5105400"/>
          </a:xfrm>
          <a:prstGeom prst="pentagon">
            <a:avLst/>
          </a:prstGeom>
          <a:solidFill>
            <a:schemeClr val="accent1">
              <a:alpha val="59000"/>
            </a:schemeClr>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rgbClr val="0000CC"/>
              </a:buClr>
              <a:buSzTx/>
              <a:buFont typeface="Wingdings" pitchFamily="2" charset="2"/>
              <a:buChar char="§"/>
              <a:tabLst/>
            </a:pPr>
            <a:endParaRPr kumimoji="0" lang="en-US" sz="1700" b="0" i="0" u="none" strike="noStrike" cap="none" normalizeH="0" baseline="0" dirty="0" smtClean="0">
              <a:ln>
                <a:noFill/>
              </a:ln>
              <a:solidFill>
                <a:schemeClr val="tx1"/>
              </a:solidFill>
              <a:effectLst/>
              <a:latin typeface="Arial" charset="0"/>
            </a:endParaRPr>
          </a:p>
        </p:txBody>
      </p:sp>
      <p:cxnSp>
        <p:nvCxnSpPr>
          <p:cNvPr id="8" name="Straight Connector 7"/>
          <p:cNvCxnSpPr>
            <a:stCxn id="6" idx="4"/>
            <a:endCxn id="6" idx="0"/>
          </p:cNvCxnSpPr>
          <p:nvPr/>
        </p:nvCxnSpPr>
        <p:spPr bwMode="auto">
          <a:xfrm>
            <a:off x="2155641" y="762017"/>
            <a:ext cx="2378259" cy="5105383"/>
          </a:xfrm>
          <a:prstGeom prst="line">
            <a:avLst/>
          </a:prstGeom>
          <a:noFill/>
          <a:ln w="38100" cap="rnd" cmpd="sng" algn="ctr">
            <a:solidFill>
              <a:schemeClr val="tx1"/>
            </a:solidFill>
            <a:prstDash val="solid"/>
            <a:round/>
            <a:headEnd type="oval" w="lg" len="lg"/>
            <a:tailEnd type="oval" w="lg" len="lg"/>
          </a:ln>
          <a:effectLst/>
        </p:spPr>
      </p:cxnSp>
      <p:cxnSp>
        <p:nvCxnSpPr>
          <p:cNvPr id="10" name="Straight Connector 9"/>
          <p:cNvCxnSpPr>
            <a:stCxn id="6" idx="5"/>
            <a:endCxn id="6" idx="2"/>
          </p:cNvCxnSpPr>
          <p:nvPr/>
        </p:nvCxnSpPr>
        <p:spPr bwMode="auto">
          <a:xfrm flipV="1">
            <a:off x="685808" y="762017"/>
            <a:ext cx="6226351" cy="3155299"/>
          </a:xfrm>
          <a:prstGeom prst="line">
            <a:avLst/>
          </a:prstGeom>
          <a:noFill/>
          <a:ln w="38100" cap="rnd" cmpd="sng" algn="ctr">
            <a:solidFill>
              <a:schemeClr val="tx1"/>
            </a:solidFill>
            <a:prstDash val="solid"/>
            <a:round/>
            <a:headEnd type="oval" w="lg" len="lg"/>
            <a:tailEnd type="oval" w="lg" len="lg"/>
          </a:ln>
          <a:effectLst/>
        </p:spPr>
      </p:cxnSp>
      <p:cxnSp>
        <p:nvCxnSpPr>
          <p:cNvPr id="14" name="Straight Connector 13"/>
          <p:cNvCxnSpPr>
            <a:stCxn id="6" idx="4"/>
            <a:endCxn id="6" idx="5"/>
          </p:cNvCxnSpPr>
          <p:nvPr/>
        </p:nvCxnSpPr>
        <p:spPr bwMode="auto">
          <a:xfrm flipH="1">
            <a:off x="685808" y="762017"/>
            <a:ext cx="1469833" cy="3155299"/>
          </a:xfrm>
          <a:prstGeom prst="line">
            <a:avLst/>
          </a:prstGeom>
          <a:noFill/>
          <a:ln w="38100" cap="rnd" cmpd="sng" algn="ctr">
            <a:solidFill>
              <a:schemeClr val="tx1"/>
            </a:solidFill>
            <a:prstDash val="solid"/>
            <a:round/>
            <a:headEnd type="oval" w="lg" len="lg"/>
            <a:tailEnd type="oval" w="lg" len="lg"/>
          </a:ln>
          <a:effectLst/>
        </p:spPr>
      </p:cxnSp>
      <p:cxnSp>
        <p:nvCxnSpPr>
          <p:cNvPr id="17" name="Straight Connector 16"/>
          <p:cNvCxnSpPr>
            <a:stCxn id="6" idx="4"/>
            <a:endCxn id="6" idx="1"/>
          </p:cNvCxnSpPr>
          <p:nvPr/>
        </p:nvCxnSpPr>
        <p:spPr bwMode="auto">
          <a:xfrm>
            <a:off x="2155641" y="762017"/>
            <a:ext cx="6226351" cy="3155299"/>
          </a:xfrm>
          <a:prstGeom prst="line">
            <a:avLst/>
          </a:prstGeom>
          <a:noFill/>
          <a:ln w="38100" cap="rnd" cmpd="sng" algn="ctr">
            <a:solidFill>
              <a:schemeClr val="tx1"/>
            </a:solidFill>
            <a:prstDash val="solid"/>
            <a:round/>
            <a:headEnd type="oval" w="lg" len="lg"/>
            <a:tailEnd type="oval" w="lg" len="lg"/>
          </a:ln>
          <a:effectLst/>
        </p:spPr>
      </p:cxnSp>
      <p:cxnSp>
        <p:nvCxnSpPr>
          <p:cNvPr id="20" name="Straight Connector 19"/>
          <p:cNvCxnSpPr>
            <a:stCxn id="6" idx="4"/>
            <a:endCxn id="6" idx="2"/>
          </p:cNvCxnSpPr>
          <p:nvPr/>
        </p:nvCxnSpPr>
        <p:spPr bwMode="auto">
          <a:xfrm>
            <a:off x="2155641" y="762017"/>
            <a:ext cx="4756518" cy="0"/>
          </a:xfrm>
          <a:prstGeom prst="line">
            <a:avLst/>
          </a:prstGeom>
          <a:noFill/>
          <a:ln w="38100" cap="rnd" cmpd="sng" algn="ctr">
            <a:solidFill>
              <a:schemeClr val="tx1"/>
            </a:solidFill>
            <a:prstDash val="solid"/>
            <a:round/>
            <a:headEnd type="oval" w="lg" len="lg"/>
            <a:tailEnd type="oval" w="lg" len="lg"/>
          </a:ln>
          <a:effectLst/>
        </p:spPr>
      </p:cxnSp>
      <p:cxnSp>
        <p:nvCxnSpPr>
          <p:cNvPr id="23" name="Straight Connector 22"/>
          <p:cNvCxnSpPr>
            <a:stCxn id="6" idx="5"/>
            <a:endCxn id="6" idx="0"/>
          </p:cNvCxnSpPr>
          <p:nvPr/>
        </p:nvCxnSpPr>
        <p:spPr bwMode="auto">
          <a:xfrm>
            <a:off x="685808" y="3917316"/>
            <a:ext cx="3848092" cy="1950084"/>
          </a:xfrm>
          <a:prstGeom prst="line">
            <a:avLst/>
          </a:prstGeom>
          <a:noFill/>
          <a:ln w="38100" cap="rnd" cmpd="sng" algn="ctr">
            <a:solidFill>
              <a:schemeClr val="tx1"/>
            </a:solidFill>
            <a:prstDash val="solid"/>
            <a:round/>
            <a:headEnd type="oval" w="lg" len="lg"/>
            <a:tailEnd type="oval" w="lg" len="lg"/>
          </a:ln>
          <a:effectLst/>
        </p:spPr>
      </p:cxnSp>
      <p:cxnSp>
        <p:nvCxnSpPr>
          <p:cNvPr id="26" name="Straight Connector 25"/>
          <p:cNvCxnSpPr>
            <a:stCxn id="6" idx="5"/>
            <a:endCxn id="6" idx="1"/>
          </p:cNvCxnSpPr>
          <p:nvPr/>
        </p:nvCxnSpPr>
        <p:spPr bwMode="auto">
          <a:xfrm>
            <a:off x="685808" y="3917316"/>
            <a:ext cx="7696184" cy="0"/>
          </a:xfrm>
          <a:prstGeom prst="line">
            <a:avLst/>
          </a:prstGeom>
          <a:noFill/>
          <a:ln w="38100" cap="rnd" cmpd="sng" algn="ctr">
            <a:solidFill>
              <a:schemeClr val="tx1"/>
            </a:solidFill>
            <a:prstDash val="solid"/>
            <a:round/>
            <a:headEnd type="oval" w="lg" len="lg"/>
            <a:tailEnd type="oval" w="lg" len="lg"/>
          </a:ln>
          <a:effectLst/>
        </p:spPr>
      </p:cxnSp>
      <p:cxnSp>
        <p:nvCxnSpPr>
          <p:cNvPr id="29" name="Straight Connector 28"/>
          <p:cNvCxnSpPr>
            <a:stCxn id="6" idx="1"/>
            <a:endCxn id="6" idx="0"/>
          </p:cNvCxnSpPr>
          <p:nvPr/>
        </p:nvCxnSpPr>
        <p:spPr bwMode="auto">
          <a:xfrm flipH="1">
            <a:off x="4533900" y="3917316"/>
            <a:ext cx="3848092" cy="1950084"/>
          </a:xfrm>
          <a:prstGeom prst="line">
            <a:avLst/>
          </a:prstGeom>
          <a:noFill/>
          <a:ln w="38100" cap="rnd" cmpd="sng" algn="ctr">
            <a:solidFill>
              <a:schemeClr val="tx1"/>
            </a:solidFill>
            <a:prstDash val="solid"/>
            <a:round/>
            <a:headEnd type="oval" w="lg" len="lg"/>
            <a:tailEnd type="oval" w="lg" len="lg"/>
          </a:ln>
          <a:effectLst/>
        </p:spPr>
      </p:cxnSp>
      <p:cxnSp>
        <p:nvCxnSpPr>
          <p:cNvPr id="32" name="Straight Connector 31"/>
          <p:cNvCxnSpPr>
            <a:stCxn id="6" idx="2"/>
            <a:endCxn id="6" idx="1"/>
          </p:cNvCxnSpPr>
          <p:nvPr/>
        </p:nvCxnSpPr>
        <p:spPr bwMode="auto">
          <a:xfrm>
            <a:off x="6912159" y="762017"/>
            <a:ext cx="1469833" cy="3155299"/>
          </a:xfrm>
          <a:prstGeom prst="line">
            <a:avLst/>
          </a:prstGeom>
          <a:noFill/>
          <a:ln w="38100" cap="rnd" cmpd="sng" algn="ctr">
            <a:solidFill>
              <a:schemeClr val="tx1"/>
            </a:solidFill>
            <a:prstDash val="solid"/>
            <a:round/>
            <a:headEnd type="oval" w="lg" len="lg"/>
            <a:tailEnd type="oval" w="lg" len="lg"/>
          </a:ln>
          <a:effectLst/>
        </p:spPr>
      </p:cxnSp>
      <p:cxnSp>
        <p:nvCxnSpPr>
          <p:cNvPr id="35" name="Straight Connector 34"/>
          <p:cNvCxnSpPr>
            <a:stCxn id="6" idx="2"/>
            <a:endCxn id="6" idx="0"/>
          </p:cNvCxnSpPr>
          <p:nvPr/>
        </p:nvCxnSpPr>
        <p:spPr bwMode="auto">
          <a:xfrm flipH="1">
            <a:off x="4533900" y="762017"/>
            <a:ext cx="2378259" cy="5105383"/>
          </a:xfrm>
          <a:prstGeom prst="line">
            <a:avLst/>
          </a:prstGeom>
          <a:noFill/>
          <a:ln w="38100" cap="rnd" cmpd="sng" algn="ctr">
            <a:solidFill>
              <a:schemeClr val="tx1"/>
            </a:solidFill>
            <a:prstDash val="solid"/>
            <a:round/>
            <a:headEnd type="oval" w="lg" len="lg"/>
            <a:tailEnd type="oval" w="lg" len="lg"/>
          </a:ln>
          <a:effectLst/>
        </p:spPr>
      </p:cxnSp>
      <p:sp>
        <p:nvSpPr>
          <p:cNvPr id="38" name="TextBox 37"/>
          <p:cNvSpPr txBox="1"/>
          <p:nvPr/>
        </p:nvSpPr>
        <p:spPr>
          <a:xfrm>
            <a:off x="76200" y="1676400"/>
            <a:ext cx="2133600" cy="584775"/>
          </a:xfrm>
          <a:prstGeom prst="rect">
            <a:avLst/>
          </a:prstGeom>
          <a:noFill/>
        </p:spPr>
        <p:txBody>
          <a:bodyPr wrap="square" rtlCol="0">
            <a:spAutoFit/>
          </a:bodyPr>
          <a:lstStyle/>
          <a:p>
            <a:pPr>
              <a:buNone/>
            </a:pPr>
            <a:r>
              <a:rPr lang="en-US" sz="3200" dirty="0" smtClean="0"/>
              <a:t>7</a:t>
            </a:r>
            <a:r>
              <a:rPr lang="en-US" sz="3200" dirty="0" smtClean="0"/>
              <a:t>00</a:t>
            </a:r>
            <a:endParaRPr lang="en-US" sz="3200" dirty="0"/>
          </a:p>
        </p:txBody>
      </p:sp>
      <p:sp>
        <p:nvSpPr>
          <p:cNvPr id="39" name="TextBox 38"/>
          <p:cNvSpPr txBox="1"/>
          <p:nvPr/>
        </p:nvSpPr>
        <p:spPr>
          <a:xfrm>
            <a:off x="3581400" y="253425"/>
            <a:ext cx="2133600" cy="584775"/>
          </a:xfrm>
          <a:prstGeom prst="rect">
            <a:avLst/>
          </a:prstGeom>
          <a:noFill/>
        </p:spPr>
        <p:txBody>
          <a:bodyPr wrap="square" rtlCol="0">
            <a:spAutoFit/>
          </a:bodyPr>
          <a:lstStyle/>
          <a:p>
            <a:pPr>
              <a:buNone/>
            </a:pPr>
            <a:r>
              <a:rPr lang="en-US" sz="3200" dirty="0" smtClean="0"/>
              <a:t>600</a:t>
            </a:r>
            <a:endParaRPr lang="en-US" sz="3200" dirty="0"/>
          </a:p>
        </p:txBody>
      </p:sp>
      <p:sp>
        <p:nvSpPr>
          <p:cNvPr id="40" name="TextBox 39"/>
          <p:cNvSpPr txBox="1"/>
          <p:nvPr/>
        </p:nvSpPr>
        <p:spPr>
          <a:xfrm>
            <a:off x="7010400" y="1676400"/>
            <a:ext cx="2133600" cy="584775"/>
          </a:xfrm>
          <a:prstGeom prst="rect">
            <a:avLst/>
          </a:prstGeom>
          <a:noFill/>
        </p:spPr>
        <p:txBody>
          <a:bodyPr wrap="square" rtlCol="0">
            <a:spAutoFit/>
          </a:bodyPr>
          <a:lstStyle/>
          <a:p>
            <a:pPr>
              <a:buNone/>
            </a:pPr>
            <a:r>
              <a:rPr lang="en-US" sz="3200" dirty="0" smtClean="0"/>
              <a:t>500</a:t>
            </a:r>
            <a:endParaRPr lang="en-US" sz="3200" dirty="0"/>
          </a:p>
        </p:txBody>
      </p:sp>
      <p:sp>
        <p:nvSpPr>
          <p:cNvPr id="41" name="TextBox 40"/>
          <p:cNvSpPr txBox="1"/>
          <p:nvPr/>
        </p:nvSpPr>
        <p:spPr>
          <a:xfrm>
            <a:off x="5867400" y="4724400"/>
            <a:ext cx="2133600" cy="584775"/>
          </a:xfrm>
          <a:prstGeom prst="rect">
            <a:avLst/>
          </a:prstGeom>
          <a:noFill/>
        </p:spPr>
        <p:txBody>
          <a:bodyPr wrap="square" rtlCol="0">
            <a:spAutoFit/>
          </a:bodyPr>
          <a:lstStyle/>
          <a:p>
            <a:pPr>
              <a:buNone/>
            </a:pPr>
            <a:r>
              <a:rPr lang="en-US" sz="3200" dirty="0" smtClean="0"/>
              <a:t>800</a:t>
            </a:r>
            <a:endParaRPr lang="en-US" sz="3200" dirty="0"/>
          </a:p>
        </p:txBody>
      </p:sp>
      <p:sp>
        <p:nvSpPr>
          <p:cNvPr id="42" name="TextBox 41"/>
          <p:cNvSpPr txBox="1"/>
          <p:nvPr/>
        </p:nvSpPr>
        <p:spPr>
          <a:xfrm>
            <a:off x="1066800" y="4724400"/>
            <a:ext cx="2133600" cy="584775"/>
          </a:xfrm>
          <a:prstGeom prst="rect">
            <a:avLst/>
          </a:prstGeom>
          <a:noFill/>
        </p:spPr>
        <p:txBody>
          <a:bodyPr wrap="square" rtlCol="0">
            <a:spAutoFit/>
          </a:bodyPr>
          <a:lstStyle/>
          <a:p>
            <a:pPr>
              <a:buNone/>
            </a:pPr>
            <a:r>
              <a:rPr lang="en-US" sz="3200" dirty="0" smtClean="0"/>
              <a:t>400</a:t>
            </a:r>
            <a:endParaRPr lang="en-US" sz="3200" dirty="0"/>
          </a:p>
        </p:txBody>
      </p:sp>
      <p:sp>
        <p:nvSpPr>
          <p:cNvPr id="43" name="TextBox 42"/>
          <p:cNvSpPr txBox="1"/>
          <p:nvPr/>
        </p:nvSpPr>
        <p:spPr>
          <a:xfrm>
            <a:off x="3581400" y="3429000"/>
            <a:ext cx="2133600" cy="584775"/>
          </a:xfrm>
          <a:prstGeom prst="rect">
            <a:avLst/>
          </a:prstGeom>
          <a:noFill/>
        </p:spPr>
        <p:txBody>
          <a:bodyPr wrap="square" rtlCol="0">
            <a:spAutoFit/>
          </a:bodyPr>
          <a:lstStyle/>
          <a:p>
            <a:pPr>
              <a:buNone/>
            </a:pPr>
            <a:r>
              <a:rPr lang="en-US" sz="3200" dirty="0" smtClean="0"/>
              <a:t>750</a:t>
            </a:r>
            <a:endParaRPr lang="en-US" sz="3200" dirty="0"/>
          </a:p>
        </p:txBody>
      </p:sp>
      <p:sp>
        <p:nvSpPr>
          <p:cNvPr id="44" name="TextBox 43"/>
          <p:cNvSpPr txBox="1"/>
          <p:nvPr/>
        </p:nvSpPr>
        <p:spPr>
          <a:xfrm>
            <a:off x="2895600" y="2362200"/>
            <a:ext cx="2133600" cy="584775"/>
          </a:xfrm>
          <a:prstGeom prst="rect">
            <a:avLst/>
          </a:prstGeom>
          <a:noFill/>
        </p:spPr>
        <p:txBody>
          <a:bodyPr wrap="square" rtlCol="0">
            <a:spAutoFit/>
          </a:bodyPr>
          <a:lstStyle/>
          <a:p>
            <a:pPr>
              <a:buNone/>
            </a:pPr>
            <a:r>
              <a:rPr lang="en-US" sz="3200" dirty="0" smtClean="0"/>
              <a:t>950</a:t>
            </a:r>
            <a:endParaRPr lang="en-US" sz="3200" dirty="0"/>
          </a:p>
        </p:txBody>
      </p:sp>
      <p:sp>
        <p:nvSpPr>
          <p:cNvPr id="45" name="TextBox 44"/>
          <p:cNvSpPr txBox="1"/>
          <p:nvPr/>
        </p:nvSpPr>
        <p:spPr>
          <a:xfrm>
            <a:off x="4114800" y="2362200"/>
            <a:ext cx="2133600" cy="584775"/>
          </a:xfrm>
          <a:prstGeom prst="rect">
            <a:avLst/>
          </a:prstGeom>
          <a:noFill/>
        </p:spPr>
        <p:txBody>
          <a:bodyPr wrap="square" rtlCol="0">
            <a:spAutoFit/>
          </a:bodyPr>
          <a:lstStyle/>
          <a:p>
            <a:pPr>
              <a:buNone/>
            </a:pPr>
            <a:r>
              <a:rPr lang="en-US" sz="3200" dirty="0" smtClean="0"/>
              <a:t>650</a:t>
            </a:r>
            <a:endParaRPr lang="en-US" sz="3200" dirty="0"/>
          </a:p>
        </p:txBody>
      </p:sp>
      <p:sp>
        <p:nvSpPr>
          <p:cNvPr id="46" name="TextBox 45"/>
          <p:cNvSpPr txBox="1"/>
          <p:nvPr/>
        </p:nvSpPr>
        <p:spPr>
          <a:xfrm>
            <a:off x="4572000" y="4267200"/>
            <a:ext cx="2133600" cy="584775"/>
          </a:xfrm>
          <a:prstGeom prst="rect">
            <a:avLst/>
          </a:prstGeom>
          <a:noFill/>
        </p:spPr>
        <p:txBody>
          <a:bodyPr wrap="square" rtlCol="0">
            <a:spAutoFit/>
          </a:bodyPr>
          <a:lstStyle/>
          <a:p>
            <a:pPr>
              <a:buNone/>
            </a:pPr>
            <a:r>
              <a:rPr lang="en-US" sz="3200" dirty="0" smtClean="0"/>
              <a:t>850</a:t>
            </a:r>
            <a:endParaRPr lang="en-US" sz="3200" dirty="0"/>
          </a:p>
        </p:txBody>
      </p:sp>
      <p:sp>
        <p:nvSpPr>
          <p:cNvPr id="47" name="TextBox 46"/>
          <p:cNvSpPr txBox="1"/>
          <p:nvPr/>
        </p:nvSpPr>
        <p:spPr>
          <a:xfrm>
            <a:off x="2362200" y="4267200"/>
            <a:ext cx="2133600" cy="584775"/>
          </a:xfrm>
          <a:prstGeom prst="rect">
            <a:avLst/>
          </a:prstGeom>
          <a:noFill/>
        </p:spPr>
        <p:txBody>
          <a:bodyPr wrap="square" rtlCol="0">
            <a:spAutoFit/>
          </a:bodyPr>
          <a:lstStyle/>
          <a:p>
            <a:pPr>
              <a:buNone/>
            </a:pPr>
            <a:r>
              <a:rPr lang="en-US" sz="3200" dirty="0" smtClean="0"/>
              <a:t>550</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Chapter 2:  Business Efficiency</a:t>
            </a:r>
            <a:br>
              <a:rPr lang="en-US" altLang="en-US"/>
            </a:br>
            <a:r>
              <a:rPr lang="en-US" altLang="en-US">
                <a:solidFill>
                  <a:srgbClr val="FF9933"/>
                </a:solidFill>
              </a:rPr>
              <a:t>Traveling Salesman Problem </a:t>
            </a:r>
            <a:r>
              <a:rPr lang="en-US">
                <a:solidFill>
                  <a:srgbClr val="FF9933"/>
                </a:solidFill>
              </a:rPr>
              <a:t>—</a:t>
            </a:r>
            <a:r>
              <a:rPr lang="en-US" altLang="en-US">
                <a:solidFill>
                  <a:srgbClr val="FF9933"/>
                </a:solidFill>
              </a:rPr>
              <a:t> Nearest Neighbor</a:t>
            </a:r>
            <a:endParaRPr lang="en-US">
              <a:solidFill>
                <a:srgbClr val="FF9933"/>
              </a:solidFill>
            </a:endParaRPr>
          </a:p>
        </p:txBody>
      </p:sp>
      <p:sp>
        <p:nvSpPr>
          <p:cNvPr id="61444" name="Rectangle 4"/>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350E0A69-88F9-428B-8669-56EDF3F35FBF}" type="slidenum">
              <a:rPr lang="en-US" altLang="en-US" sz="1800">
                <a:latin typeface="Garamond" pitchFamily="18" charset="0"/>
              </a:rPr>
              <a:pPr algn="r">
                <a:spcBef>
                  <a:spcPct val="0"/>
                </a:spcBef>
                <a:buClrTx/>
                <a:buFontTx/>
                <a:buNone/>
              </a:pPr>
              <a:t>11</a:t>
            </a:fld>
            <a:r>
              <a:rPr lang="en-US" altLang="en-US" sz="1800">
                <a:latin typeface="Garamond" pitchFamily="18" charset="0"/>
              </a:rPr>
              <a:t>   </a:t>
            </a:r>
          </a:p>
        </p:txBody>
      </p:sp>
      <p:sp>
        <p:nvSpPr>
          <p:cNvPr id="61447" name="Text Box 7"/>
          <p:cNvSpPr txBox="1">
            <a:spLocks noChangeArrowheads="1"/>
          </p:cNvSpPr>
          <p:nvPr/>
        </p:nvSpPr>
        <p:spPr bwMode="auto">
          <a:xfrm>
            <a:off x="533400" y="5943600"/>
            <a:ext cx="3962400" cy="336550"/>
          </a:xfrm>
          <a:prstGeom prst="rect">
            <a:avLst/>
          </a:prstGeom>
          <a:noFill/>
          <a:ln w="9525">
            <a:noFill/>
            <a:miter lim="800000"/>
            <a:headEnd/>
            <a:tailEnd/>
          </a:ln>
          <a:effectLst/>
        </p:spPr>
        <p:txBody>
          <a:bodyPr>
            <a:spAutoFit/>
          </a:bodyPr>
          <a:lstStyle/>
          <a:p>
            <a:pPr algn="l">
              <a:spcBef>
                <a:spcPct val="50000"/>
              </a:spcBef>
              <a:buClrTx/>
              <a:buFontTx/>
              <a:buNone/>
            </a:pPr>
            <a:r>
              <a:rPr lang="en-US" sz="1600" i="1"/>
              <a:t>  Nearest neighbor starting at vertex A</a:t>
            </a:r>
          </a:p>
        </p:txBody>
      </p:sp>
      <p:sp>
        <p:nvSpPr>
          <p:cNvPr id="61448" name="Rectangle 8"/>
          <p:cNvSpPr>
            <a:spLocks noGrp="1" noChangeArrowheads="1"/>
          </p:cNvSpPr>
          <p:nvPr>
            <p:ph type="body" idx="1"/>
          </p:nvPr>
        </p:nvSpPr>
        <p:spPr>
          <a:xfrm>
            <a:off x="457200" y="1219200"/>
            <a:ext cx="8305800" cy="2133600"/>
          </a:xfrm>
        </p:spPr>
        <p:txBody>
          <a:bodyPr/>
          <a:lstStyle/>
          <a:p>
            <a:pPr>
              <a:lnSpc>
                <a:spcPct val="80000"/>
              </a:lnSpc>
            </a:pPr>
            <a:r>
              <a:rPr lang="en-US" u="sng"/>
              <a:t>Nearest Neighbor Algorithm</a:t>
            </a:r>
            <a:r>
              <a:rPr lang="en-US"/>
              <a:t> </a:t>
            </a:r>
            <a:r>
              <a:rPr lang="en-US" i="1"/>
              <a:t>(to solve TSP)</a:t>
            </a:r>
          </a:p>
          <a:p>
            <a:pPr lvl="1">
              <a:lnSpc>
                <a:spcPct val="80000"/>
              </a:lnSpc>
            </a:pPr>
            <a:r>
              <a:rPr lang="en-US"/>
              <a:t>Starting from the “home” city (or vertex), first visit the nearest city (one with the least mileage from “home”). </a:t>
            </a:r>
          </a:p>
          <a:p>
            <a:pPr lvl="1">
              <a:lnSpc>
                <a:spcPct val="80000"/>
              </a:lnSpc>
            </a:pPr>
            <a:r>
              <a:rPr lang="en-US"/>
              <a:t>As you travel from city to city, always choose the next city (vertex) that can be reached quickest (i.e., nearest with the least miles), that has not already been visited.</a:t>
            </a:r>
          </a:p>
          <a:p>
            <a:pPr lvl="1">
              <a:lnSpc>
                <a:spcPct val="80000"/>
              </a:lnSpc>
            </a:pPr>
            <a:r>
              <a:rPr lang="en-US"/>
              <a:t>When all other vertices have been visited, the tour returns home.</a:t>
            </a:r>
          </a:p>
        </p:txBody>
      </p:sp>
      <p:sp>
        <p:nvSpPr>
          <p:cNvPr id="61449" name="Text Box 9"/>
          <p:cNvSpPr txBox="1">
            <a:spLocks noChangeArrowheads="1"/>
          </p:cNvSpPr>
          <p:nvPr/>
        </p:nvSpPr>
        <p:spPr bwMode="auto">
          <a:xfrm>
            <a:off x="5181600" y="5911850"/>
            <a:ext cx="3657600" cy="336550"/>
          </a:xfrm>
          <a:prstGeom prst="rect">
            <a:avLst/>
          </a:prstGeom>
          <a:noFill/>
          <a:ln w="9525">
            <a:noFill/>
            <a:miter lim="800000"/>
            <a:headEnd/>
            <a:tailEnd/>
          </a:ln>
          <a:effectLst/>
        </p:spPr>
        <p:txBody>
          <a:bodyPr>
            <a:spAutoFit/>
          </a:bodyPr>
          <a:lstStyle/>
          <a:p>
            <a:pPr algn="l">
              <a:spcBef>
                <a:spcPct val="50000"/>
              </a:spcBef>
              <a:buClrTx/>
              <a:buFontTx/>
              <a:buNone/>
            </a:pPr>
            <a:r>
              <a:rPr lang="en-US" sz="1600" i="1"/>
              <a:t>Nearest neighbor starting at vertex B</a:t>
            </a:r>
          </a:p>
        </p:txBody>
      </p:sp>
      <p:pic>
        <p:nvPicPr>
          <p:cNvPr id="61452" name="Picture 12" descr="5641fig02_10a"/>
          <p:cNvPicPr>
            <a:picLocks noChangeAspect="1" noChangeArrowheads="1"/>
          </p:cNvPicPr>
          <p:nvPr/>
        </p:nvPicPr>
        <p:blipFill>
          <a:blip r:embed="rId2" cstate="print"/>
          <a:srcRect/>
          <a:stretch>
            <a:fillRect/>
          </a:stretch>
        </p:blipFill>
        <p:spPr bwMode="auto">
          <a:xfrm>
            <a:off x="990600" y="3270250"/>
            <a:ext cx="3048000" cy="2714625"/>
          </a:xfrm>
          <a:prstGeom prst="rect">
            <a:avLst/>
          </a:prstGeom>
          <a:noFill/>
        </p:spPr>
      </p:pic>
      <p:pic>
        <p:nvPicPr>
          <p:cNvPr id="61453" name="Picture 13" descr="5641fig02_10b"/>
          <p:cNvPicPr>
            <a:picLocks noChangeAspect="1" noChangeArrowheads="1"/>
          </p:cNvPicPr>
          <p:nvPr/>
        </p:nvPicPr>
        <p:blipFill>
          <a:blip r:embed="rId3" cstate="print"/>
          <a:srcRect/>
          <a:stretch>
            <a:fillRect/>
          </a:stretch>
        </p:blipFill>
        <p:spPr bwMode="auto">
          <a:xfrm>
            <a:off x="5334000" y="3317875"/>
            <a:ext cx="3048000" cy="2695575"/>
          </a:xfrm>
          <a:prstGeom prst="rect">
            <a:avLst/>
          </a:prstGeom>
          <a:noFill/>
        </p:spPr>
      </p:pic>
      <p:sp>
        <p:nvSpPr>
          <p:cNvPr id="61455" name="Oval 15"/>
          <p:cNvSpPr>
            <a:spLocks noChangeArrowheads="1"/>
          </p:cNvSpPr>
          <p:nvPr/>
        </p:nvSpPr>
        <p:spPr bwMode="auto">
          <a:xfrm>
            <a:off x="2286000" y="5791200"/>
            <a:ext cx="457200" cy="228600"/>
          </a:xfrm>
          <a:prstGeom prst="ellipse">
            <a:avLst/>
          </a:prstGeom>
          <a:solidFill>
            <a:schemeClr val="bg1"/>
          </a:solidFill>
          <a:ln w="9525" algn="ctr">
            <a:noFill/>
            <a:round/>
            <a:headEnd/>
            <a:tailEnd/>
          </a:ln>
          <a:effectLst/>
        </p:spPr>
        <p:txBody>
          <a:bodyPr wrap="none" anchor="ctr"/>
          <a:lstStyle/>
          <a:p>
            <a:endParaRPr lang="en-US"/>
          </a:p>
        </p:txBody>
      </p:sp>
      <p:sp>
        <p:nvSpPr>
          <p:cNvPr id="61456" name="Oval 16"/>
          <p:cNvSpPr>
            <a:spLocks noChangeArrowheads="1"/>
          </p:cNvSpPr>
          <p:nvPr/>
        </p:nvSpPr>
        <p:spPr bwMode="auto">
          <a:xfrm>
            <a:off x="6629400" y="5791200"/>
            <a:ext cx="304800" cy="228600"/>
          </a:xfrm>
          <a:prstGeom prst="ellipse">
            <a:avLst/>
          </a:prstGeom>
          <a:solidFill>
            <a:schemeClr val="bg1"/>
          </a:solidFill>
          <a:ln w="9525" algn="ctr">
            <a:noFill/>
            <a:round/>
            <a:headEnd/>
            <a:tailEnd/>
          </a:ln>
          <a:effectLst/>
        </p:spPr>
        <p:txBody>
          <a:bodyPr wrap="none" anchor="ctr"/>
          <a:lstStyle/>
          <a:p>
            <a:endParaRPr lang="en-US"/>
          </a:p>
        </p:txBody>
      </p:sp>
      <p:sp>
        <p:nvSpPr>
          <p:cNvPr id="61457" name="Text Box 17"/>
          <p:cNvSpPr txBox="1">
            <a:spLocks noChangeArrowheads="1"/>
          </p:cNvSpPr>
          <p:nvPr/>
        </p:nvSpPr>
        <p:spPr bwMode="auto">
          <a:xfrm>
            <a:off x="228600" y="5334000"/>
            <a:ext cx="2209800" cy="609600"/>
          </a:xfrm>
          <a:prstGeom prst="rect">
            <a:avLst/>
          </a:prstGeom>
          <a:noFill/>
          <a:ln w="9525" algn="ctr">
            <a:noFill/>
            <a:miter lim="800000"/>
            <a:headEnd/>
            <a:tailEnd/>
          </a:ln>
          <a:effectLst/>
        </p:spPr>
        <p:txBody>
          <a:bodyPr>
            <a:spAutoFit/>
          </a:bodyPr>
          <a:lstStyle/>
          <a:p>
            <a:pPr marL="342900" indent="-342900">
              <a:spcBef>
                <a:spcPct val="50000"/>
              </a:spcBef>
              <a:buFont typeface="Wingdings" pitchFamily="2" charset="2"/>
              <a:buNone/>
            </a:pPr>
            <a:r>
              <a:rPr lang="en-US"/>
              <a:t>Hamiltonian Circuit:  A-B-C-E-D-A</a:t>
            </a:r>
          </a:p>
        </p:txBody>
      </p:sp>
      <p:sp>
        <p:nvSpPr>
          <p:cNvPr id="61458" name="Text Box 18"/>
          <p:cNvSpPr txBox="1">
            <a:spLocks noChangeArrowheads="1"/>
          </p:cNvSpPr>
          <p:nvPr/>
        </p:nvSpPr>
        <p:spPr bwMode="auto">
          <a:xfrm>
            <a:off x="4191000" y="5334000"/>
            <a:ext cx="2209800" cy="609600"/>
          </a:xfrm>
          <a:prstGeom prst="rect">
            <a:avLst/>
          </a:prstGeom>
          <a:noFill/>
          <a:ln w="9525" algn="ctr">
            <a:noFill/>
            <a:miter lim="800000"/>
            <a:headEnd/>
            <a:tailEnd/>
          </a:ln>
          <a:effectLst/>
        </p:spPr>
        <p:txBody>
          <a:bodyPr>
            <a:spAutoFit/>
          </a:bodyPr>
          <a:lstStyle/>
          <a:p>
            <a:pPr marL="342900" indent="-342900">
              <a:spcBef>
                <a:spcPct val="50000"/>
              </a:spcBef>
              <a:buFont typeface="Wingdings" pitchFamily="2" charset="2"/>
              <a:buNone/>
            </a:pPr>
            <a:r>
              <a:rPr lang="en-US"/>
              <a:t>Hamiltonian Circuit:  B-C-A-D-E-B</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Chapter 2:  Business Efficiency</a:t>
            </a:r>
            <a:br>
              <a:rPr lang="en-US" altLang="en-US"/>
            </a:br>
            <a:r>
              <a:rPr lang="en-US" altLang="en-US">
                <a:solidFill>
                  <a:srgbClr val="FF9933"/>
                </a:solidFill>
              </a:rPr>
              <a:t>Traveling Salesman Problem </a:t>
            </a:r>
            <a:r>
              <a:rPr lang="en-US">
                <a:solidFill>
                  <a:srgbClr val="FF9933"/>
                </a:solidFill>
              </a:rPr>
              <a:t>— </a:t>
            </a:r>
            <a:r>
              <a:rPr lang="en-US" altLang="en-US">
                <a:solidFill>
                  <a:srgbClr val="FF9933"/>
                </a:solidFill>
              </a:rPr>
              <a:t>Sorted Edges</a:t>
            </a:r>
            <a:endParaRPr lang="en-US">
              <a:solidFill>
                <a:srgbClr val="FF9933"/>
              </a:solidFill>
            </a:endParaRPr>
          </a:p>
        </p:txBody>
      </p:sp>
      <p:sp>
        <p:nvSpPr>
          <p:cNvPr id="60419" name="Rectangle 3"/>
          <p:cNvSpPr>
            <a:spLocks noGrp="1" noChangeArrowheads="1"/>
          </p:cNvSpPr>
          <p:nvPr>
            <p:ph type="body" idx="1"/>
          </p:nvPr>
        </p:nvSpPr>
        <p:spPr>
          <a:xfrm>
            <a:off x="457200" y="1143000"/>
            <a:ext cx="8077200" cy="2895600"/>
          </a:xfrm>
        </p:spPr>
        <p:txBody>
          <a:bodyPr/>
          <a:lstStyle/>
          <a:p>
            <a:pPr>
              <a:lnSpc>
                <a:spcPct val="90000"/>
              </a:lnSpc>
            </a:pPr>
            <a:r>
              <a:rPr lang="en-US" u="sng" dirty="0"/>
              <a:t>Sorted Edges Algorithm</a:t>
            </a:r>
            <a:r>
              <a:rPr lang="en-US" dirty="0"/>
              <a:t> </a:t>
            </a:r>
            <a:r>
              <a:rPr lang="en-US" i="1" dirty="0"/>
              <a:t>(to solve TSP)</a:t>
            </a:r>
          </a:p>
          <a:p>
            <a:pPr lvl="1">
              <a:lnSpc>
                <a:spcPct val="90000"/>
              </a:lnSpc>
            </a:pPr>
            <a:r>
              <a:rPr lang="en-US" dirty="0"/>
              <a:t>Start by sorting, or arranging, the edges in order of increasing cost (sort smallest to largest mileage between cities).</a:t>
            </a:r>
          </a:p>
          <a:p>
            <a:pPr lvl="1">
              <a:lnSpc>
                <a:spcPct val="90000"/>
              </a:lnSpc>
            </a:pPr>
            <a:r>
              <a:rPr lang="en-US" dirty="0"/>
              <a:t>At each stage, select that edge of least cost until all the edges are connected at the end while following these rules:</a:t>
            </a:r>
          </a:p>
          <a:p>
            <a:pPr lvl="2">
              <a:lnSpc>
                <a:spcPct val="90000"/>
              </a:lnSpc>
            </a:pPr>
            <a:r>
              <a:rPr lang="en-US" sz="1900" dirty="0"/>
              <a:t>If an edge is added that results in three edges meeting at a vertex, eliminate the longest edge.</a:t>
            </a:r>
          </a:p>
          <a:p>
            <a:pPr lvl="2">
              <a:lnSpc>
                <a:spcPct val="90000"/>
              </a:lnSpc>
            </a:pPr>
            <a:r>
              <a:rPr lang="en-US" sz="1900" dirty="0"/>
              <a:t>Always include all vertices in the 			                    </a:t>
            </a:r>
            <a:r>
              <a:rPr lang="en-US" sz="1900" u="sng" dirty="0"/>
              <a:t>finished</a:t>
            </a:r>
            <a:r>
              <a:rPr lang="en-US" sz="1900" dirty="0"/>
              <a:t> circuit.</a:t>
            </a:r>
          </a:p>
        </p:txBody>
      </p:sp>
      <p:sp>
        <p:nvSpPr>
          <p:cNvPr id="60421" name="Rectangle 5"/>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935FF791-3503-41E7-B70E-3C3601EB7E64}" type="slidenum">
              <a:rPr lang="en-US" altLang="en-US" sz="1800">
                <a:latin typeface="Garamond" pitchFamily="18" charset="0"/>
              </a:rPr>
              <a:pPr algn="r">
                <a:spcBef>
                  <a:spcPct val="0"/>
                </a:spcBef>
                <a:buClrTx/>
                <a:buFontTx/>
                <a:buNone/>
              </a:pPr>
              <a:t>12</a:t>
            </a:fld>
            <a:r>
              <a:rPr lang="en-US" altLang="en-US" sz="1800">
                <a:latin typeface="Garamond" pitchFamily="18" charset="0"/>
              </a:rPr>
              <a:t>   </a:t>
            </a:r>
          </a:p>
        </p:txBody>
      </p:sp>
      <p:sp>
        <p:nvSpPr>
          <p:cNvPr id="60422" name="Text Box 6"/>
          <p:cNvSpPr txBox="1">
            <a:spLocks noChangeArrowheads="1"/>
          </p:cNvSpPr>
          <p:nvPr/>
        </p:nvSpPr>
        <p:spPr bwMode="auto">
          <a:xfrm>
            <a:off x="457200" y="4114800"/>
            <a:ext cx="4038600" cy="2014538"/>
          </a:xfrm>
          <a:prstGeom prst="rect">
            <a:avLst/>
          </a:prstGeom>
          <a:noFill/>
          <a:ln w="9525">
            <a:noFill/>
            <a:miter lim="800000"/>
            <a:headEnd/>
            <a:tailEnd/>
          </a:ln>
          <a:effectLst/>
        </p:spPr>
        <p:txBody>
          <a:bodyPr>
            <a:spAutoFit/>
          </a:bodyPr>
          <a:lstStyle/>
          <a:p>
            <a:pPr algn="l">
              <a:spcBef>
                <a:spcPct val="50000"/>
              </a:spcBef>
              <a:buClrTx/>
              <a:buFontTx/>
              <a:buNone/>
            </a:pPr>
            <a:r>
              <a:rPr lang="en-US" sz="1800" u="sng" dirty="0"/>
              <a:t>Example using sorted edges</a:t>
            </a:r>
            <a:r>
              <a:rPr lang="en-US" sz="1800" dirty="0"/>
              <a:t>	 </a:t>
            </a:r>
            <a:r>
              <a:rPr lang="en-US" sz="1800" dirty="0" err="1"/>
              <a:t>Edges</a:t>
            </a:r>
            <a:r>
              <a:rPr lang="en-US" sz="1800" dirty="0"/>
              <a:t> selected are DE at 400, BC at 500, AD at 550, and AB at 600 (AC and AE are not chosen because they result in three edges meeting at A). Lastly, CE at 750 is chosen to complete the circuit of  2800 miles.</a:t>
            </a:r>
          </a:p>
        </p:txBody>
      </p:sp>
      <p:pic>
        <p:nvPicPr>
          <p:cNvPr id="60425" name="Picture 9" descr="5641fig02_10a"/>
          <p:cNvPicPr>
            <a:picLocks noChangeAspect="1" noChangeArrowheads="1"/>
          </p:cNvPicPr>
          <p:nvPr/>
        </p:nvPicPr>
        <p:blipFill>
          <a:blip r:embed="rId2" cstate="print"/>
          <a:srcRect/>
          <a:stretch>
            <a:fillRect/>
          </a:stretch>
        </p:blipFill>
        <p:spPr bwMode="auto">
          <a:xfrm>
            <a:off x="5181600" y="3429000"/>
            <a:ext cx="3581400" cy="2819400"/>
          </a:xfrm>
          <a:prstGeom prst="rect">
            <a:avLst/>
          </a:prstGeom>
          <a:noFill/>
        </p:spPr>
      </p:pic>
      <p:sp>
        <p:nvSpPr>
          <p:cNvPr id="60426" name="Oval 10"/>
          <p:cNvSpPr>
            <a:spLocks noChangeArrowheads="1"/>
          </p:cNvSpPr>
          <p:nvPr/>
        </p:nvSpPr>
        <p:spPr bwMode="auto">
          <a:xfrm>
            <a:off x="6781800" y="6019800"/>
            <a:ext cx="457200" cy="228600"/>
          </a:xfrm>
          <a:prstGeom prst="ellipse">
            <a:avLst/>
          </a:prstGeom>
          <a:solidFill>
            <a:schemeClr val="bg1"/>
          </a:solidFill>
          <a:ln w="9525" algn="ctr">
            <a:no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533400"/>
          <a:ext cx="8077200" cy="5333999"/>
        </p:xfrm>
        <a:graphic>
          <a:graphicData uri="http://schemas.openxmlformats.org/drawingml/2006/table">
            <a:tbl>
              <a:tblPr/>
              <a:tblGrid>
                <a:gridCol w="1442647"/>
                <a:gridCol w="1442647"/>
                <a:gridCol w="859448"/>
                <a:gridCol w="1443552"/>
                <a:gridCol w="1444453"/>
                <a:gridCol w="1444453"/>
              </a:tblGrid>
              <a:tr h="1201897">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Jacksonville, FL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Atlanta, GA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Charlotte, NC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Columbia, SC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Auburn, 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6164">
                <a:tc>
                  <a:txBody>
                    <a:bodyPr/>
                    <a:lstStyle/>
                    <a:p>
                      <a:pPr marL="0" marR="0" algn="ctr">
                        <a:lnSpc>
                          <a:spcPct val="115000"/>
                        </a:lnSpc>
                        <a:spcBef>
                          <a:spcPts val="0"/>
                        </a:spcBef>
                        <a:spcAft>
                          <a:spcPts val="0"/>
                        </a:spcAft>
                      </a:pPr>
                      <a:r>
                        <a:rPr lang="en-US" sz="1800">
                          <a:latin typeface="Calibri"/>
                          <a:ea typeface="Calibri"/>
                          <a:cs typeface="Times New Roman"/>
                        </a:rPr>
                        <a:t>Jacksonville, FL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345.8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383.5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288.6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326.3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258">
                <a:tc>
                  <a:txBody>
                    <a:bodyPr/>
                    <a:lstStyle/>
                    <a:p>
                      <a:pPr marL="0" marR="0" algn="ctr">
                        <a:lnSpc>
                          <a:spcPct val="115000"/>
                        </a:lnSpc>
                        <a:spcBef>
                          <a:spcPts val="0"/>
                        </a:spcBef>
                        <a:spcAft>
                          <a:spcPts val="0"/>
                        </a:spcAft>
                      </a:pPr>
                      <a:r>
                        <a:rPr lang="en-US" sz="1800">
                          <a:latin typeface="Calibri"/>
                          <a:ea typeface="Calibri"/>
                          <a:cs typeface="Times New Roman"/>
                        </a:rPr>
                        <a:t>Atlanta, GA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345.8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244.8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214.0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108.1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6164">
                <a:tc>
                  <a:txBody>
                    <a:bodyPr/>
                    <a:lstStyle/>
                    <a:p>
                      <a:pPr marL="0" marR="0" algn="ctr">
                        <a:lnSpc>
                          <a:spcPct val="115000"/>
                        </a:lnSpc>
                        <a:spcBef>
                          <a:spcPts val="0"/>
                        </a:spcBef>
                        <a:spcAft>
                          <a:spcPts val="0"/>
                        </a:spcAft>
                      </a:pPr>
                      <a:r>
                        <a:rPr lang="en-US" sz="1800">
                          <a:latin typeface="Calibri"/>
                          <a:ea typeface="Calibri"/>
                          <a:cs typeface="Times New Roman"/>
                        </a:rPr>
                        <a:t>Charlotte, NC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383.5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244.8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92.8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351.3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258">
                <a:tc>
                  <a:txBody>
                    <a:bodyPr/>
                    <a:lstStyle/>
                    <a:p>
                      <a:pPr marL="0" marR="0" algn="ctr">
                        <a:lnSpc>
                          <a:spcPct val="115000"/>
                        </a:lnSpc>
                        <a:spcBef>
                          <a:spcPts val="0"/>
                        </a:spcBef>
                        <a:spcAft>
                          <a:spcPts val="0"/>
                        </a:spcAft>
                      </a:pPr>
                      <a:r>
                        <a:rPr lang="en-US" sz="1800">
                          <a:latin typeface="Calibri"/>
                          <a:ea typeface="Calibri"/>
                          <a:cs typeface="Times New Roman"/>
                        </a:rPr>
                        <a:t>Columbia, SC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288.6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214.0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92.8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317.3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258">
                <a:tc>
                  <a:txBody>
                    <a:bodyPr/>
                    <a:lstStyle/>
                    <a:p>
                      <a:pPr marL="0" marR="0" algn="ctr">
                        <a:lnSpc>
                          <a:spcPct val="115000"/>
                        </a:lnSpc>
                        <a:spcBef>
                          <a:spcPts val="0"/>
                        </a:spcBef>
                        <a:spcAft>
                          <a:spcPts val="0"/>
                        </a:spcAft>
                      </a:pPr>
                      <a:r>
                        <a:rPr lang="en-US" sz="1800">
                          <a:latin typeface="Calibri"/>
                          <a:ea typeface="Calibri"/>
                          <a:cs typeface="Times New Roman"/>
                        </a:rPr>
                        <a:t>Auburn, 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326.3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108.1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351.3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Calibri"/>
                          <a:ea typeface="Calibri"/>
                          <a:cs typeface="Times New Roman"/>
                        </a:rPr>
                        <a:t>317.3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 of SE US.gif"/>
          <p:cNvPicPr/>
          <p:nvPr/>
        </p:nvPicPr>
        <p:blipFill>
          <a:blip r:embed="rId2" cstate="print"/>
          <a:stretch>
            <a:fillRect/>
          </a:stretch>
        </p:blipFill>
        <p:spPr>
          <a:xfrm>
            <a:off x="609600" y="533400"/>
            <a:ext cx="8077200" cy="5562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7200" y="1219200"/>
            <a:ext cx="8229600" cy="1981200"/>
          </a:xfrm>
        </p:spPr>
        <p:txBody>
          <a:bodyPr/>
          <a:lstStyle/>
          <a:p>
            <a:r>
              <a:rPr lang="en-US" u="sng"/>
              <a:t>Hamiltonian Circuit</a:t>
            </a:r>
          </a:p>
          <a:p>
            <a:pPr lvl="1"/>
            <a:r>
              <a:rPr lang="en-US"/>
              <a:t>A tour that starts and ends at the same vertex (circuit definition).</a:t>
            </a:r>
          </a:p>
          <a:p>
            <a:pPr lvl="1"/>
            <a:r>
              <a:rPr lang="en-US"/>
              <a:t>Visits each vertex once. (Vertices cannot be reused or revisited.)</a:t>
            </a:r>
          </a:p>
          <a:p>
            <a:pPr lvl="1"/>
            <a:r>
              <a:rPr lang="en-US"/>
              <a:t>Circuits can start at any location. </a:t>
            </a:r>
          </a:p>
          <a:p>
            <a:pPr lvl="1"/>
            <a:r>
              <a:rPr lang="en-US"/>
              <a:t>Use wiggly edges to show the circuit.</a:t>
            </a:r>
            <a:endParaRPr lang="en-US" b="1">
              <a:solidFill>
                <a:srgbClr val="0000CC"/>
              </a:solidFill>
            </a:endParaRPr>
          </a:p>
        </p:txBody>
      </p:sp>
      <p:sp>
        <p:nvSpPr>
          <p:cNvPr id="53254" name="Rectangle 6"/>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79F850F5-634F-4AAA-9E13-1760CCC4DBAD}" type="slidenum">
              <a:rPr lang="en-US" altLang="en-US" sz="1800">
                <a:latin typeface="Garamond" pitchFamily="18" charset="0"/>
              </a:rPr>
              <a:pPr algn="r">
                <a:spcBef>
                  <a:spcPct val="0"/>
                </a:spcBef>
                <a:buClrTx/>
                <a:buFontTx/>
                <a:buNone/>
              </a:pPr>
              <a:t>2</a:t>
            </a:fld>
            <a:r>
              <a:rPr lang="en-US" altLang="en-US" sz="1800">
                <a:latin typeface="Garamond" pitchFamily="18" charset="0"/>
              </a:rPr>
              <a:t>   </a:t>
            </a:r>
          </a:p>
        </p:txBody>
      </p:sp>
      <p:sp>
        <p:nvSpPr>
          <p:cNvPr id="53255" name="Text Box 7"/>
          <p:cNvSpPr txBox="1">
            <a:spLocks noChangeArrowheads="1"/>
          </p:cNvSpPr>
          <p:nvPr/>
        </p:nvSpPr>
        <p:spPr bwMode="auto">
          <a:xfrm>
            <a:off x="381000" y="5257800"/>
            <a:ext cx="3810000" cy="825500"/>
          </a:xfrm>
          <a:prstGeom prst="rect">
            <a:avLst/>
          </a:prstGeom>
          <a:noFill/>
          <a:ln w="9525">
            <a:noFill/>
            <a:miter lim="800000"/>
            <a:headEnd/>
            <a:tailEnd/>
          </a:ln>
          <a:effectLst/>
        </p:spPr>
        <p:txBody>
          <a:bodyPr>
            <a:spAutoFit/>
          </a:bodyPr>
          <a:lstStyle/>
          <a:p>
            <a:pPr algn="l">
              <a:spcBef>
                <a:spcPct val="50000"/>
              </a:spcBef>
              <a:buClrTx/>
              <a:buFontTx/>
              <a:buNone/>
            </a:pPr>
            <a:r>
              <a:rPr lang="en-US" sz="1600" i="1"/>
              <a:t>Starting at vertex A, the tour can be written as ABDGIHFECA, or starting at E, it would be EFHIGDBACE.</a:t>
            </a:r>
          </a:p>
        </p:txBody>
      </p:sp>
      <p:sp>
        <p:nvSpPr>
          <p:cNvPr id="53260" name="Rectangle 12"/>
          <p:cNvSpPr>
            <a:spLocks noGrp="1" noChangeArrowheads="1"/>
          </p:cNvSpPr>
          <p:nvPr>
            <p:ph type="title"/>
          </p:nvPr>
        </p:nvSpPr>
        <p:spPr>
          <a:noFill/>
          <a:ln/>
        </p:spPr>
        <p:txBody>
          <a:bodyPr/>
          <a:lstStyle/>
          <a:p>
            <a:r>
              <a:rPr lang="en-US" altLang="en-US"/>
              <a:t>Chapter 2:  Business Efficiency</a:t>
            </a:r>
            <a:br>
              <a:rPr lang="en-US" altLang="en-US"/>
            </a:br>
            <a:r>
              <a:rPr lang="en-US" altLang="en-US">
                <a:solidFill>
                  <a:srgbClr val="FF9933"/>
                </a:solidFill>
              </a:rPr>
              <a:t>Hamiltonian Circuit</a:t>
            </a:r>
          </a:p>
        </p:txBody>
      </p:sp>
      <p:sp>
        <p:nvSpPr>
          <p:cNvPr id="53264" name="Text Box 16"/>
          <p:cNvSpPr txBox="1">
            <a:spLocks noChangeArrowheads="1"/>
          </p:cNvSpPr>
          <p:nvPr/>
        </p:nvSpPr>
        <p:spPr bwMode="auto">
          <a:xfrm>
            <a:off x="4724400" y="5270500"/>
            <a:ext cx="3810000" cy="825500"/>
          </a:xfrm>
          <a:prstGeom prst="rect">
            <a:avLst/>
          </a:prstGeom>
          <a:noFill/>
          <a:ln w="9525">
            <a:noFill/>
            <a:miter lim="800000"/>
            <a:headEnd/>
            <a:tailEnd/>
          </a:ln>
          <a:effectLst/>
        </p:spPr>
        <p:txBody>
          <a:bodyPr>
            <a:spAutoFit/>
          </a:bodyPr>
          <a:lstStyle/>
          <a:p>
            <a:pPr algn="l">
              <a:spcBef>
                <a:spcPct val="50000"/>
              </a:spcBef>
              <a:buClrTx/>
              <a:buFontTx/>
              <a:buNone/>
            </a:pPr>
            <a:r>
              <a:rPr lang="en-US" sz="1600" i="1"/>
              <a:t>A different circuit visiting each vertex once and only once would be CDBIGFEHAC (starting at vertex C).</a:t>
            </a:r>
          </a:p>
        </p:txBody>
      </p:sp>
      <p:pic>
        <p:nvPicPr>
          <p:cNvPr id="53266" name="Picture 18" descr="5641fig02_01a"/>
          <p:cNvPicPr>
            <a:picLocks noChangeAspect="1" noChangeArrowheads="1"/>
          </p:cNvPicPr>
          <p:nvPr/>
        </p:nvPicPr>
        <p:blipFill>
          <a:blip r:embed="rId2" cstate="print"/>
          <a:srcRect/>
          <a:stretch>
            <a:fillRect/>
          </a:stretch>
        </p:blipFill>
        <p:spPr bwMode="auto">
          <a:xfrm>
            <a:off x="1143000" y="3276600"/>
            <a:ext cx="2362200" cy="2000250"/>
          </a:xfrm>
          <a:prstGeom prst="rect">
            <a:avLst/>
          </a:prstGeom>
          <a:noFill/>
        </p:spPr>
      </p:pic>
      <p:pic>
        <p:nvPicPr>
          <p:cNvPr id="53268" name="Picture 20" descr="5641fig02_01b"/>
          <p:cNvPicPr>
            <a:picLocks noChangeAspect="1" noChangeArrowheads="1"/>
          </p:cNvPicPr>
          <p:nvPr/>
        </p:nvPicPr>
        <p:blipFill>
          <a:blip r:embed="rId3" cstate="print"/>
          <a:srcRect/>
          <a:stretch>
            <a:fillRect/>
          </a:stretch>
        </p:blipFill>
        <p:spPr bwMode="auto">
          <a:xfrm>
            <a:off x="5334000" y="3276600"/>
            <a:ext cx="2362200" cy="20002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457200" y="1219200"/>
            <a:ext cx="5181600" cy="5029200"/>
          </a:xfrm>
        </p:spPr>
        <p:txBody>
          <a:bodyPr/>
          <a:lstStyle/>
          <a:p>
            <a:pPr>
              <a:lnSpc>
                <a:spcPct val="90000"/>
              </a:lnSpc>
              <a:buFont typeface="Wingdings" pitchFamily="2" charset="2"/>
              <a:buNone/>
            </a:pPr>
            <a:r>
              <a:rPr lang="en-US" u="sng"/>
              <a:t>Hamiltonian vs. Euler Circuits</a:t>
            </a:r>
          </a:p>
          <a:p>
            <a:pPr>
              <a:lnSpc>
                <a:spcPct val="90000"/>
              </a:lnSpc>
            </a:pPr>
            <a:r>
              <a:rPr lang="en-US" u="sng"/>
              <a:t>Similarities</a:t>
            </a:r>
          </a:p>
          <a:p>
            <a:pPr lvl="1">
              <a:lnSpc>
                <a:spcPct val="90000"/>
              </a:lnSpc>
            </a:pPr>
            <a:r>
              <a:rPr lang="en-US"/>
              <a:t>Both forbid re-use.</a:t>
            </a:r>
          </a:p>
          <a:p>
            <a:pPr lvl="2">
              <a:lnSpc>
                <a:spcPct val="90000"/>
              </a:lnSpc>
            </a:pPr>
            <a:r>
              <a:rPr lang="en-US" sz="1800"/>
              <a:t>Hamiltonian do not reuse vertices.</a:t>
            </a:r>
          </a:p>
          <a:p>
            <a:pPr lvl="2">
              <a:lnSpc>
                <a:spcPct val="90000"/>
              </a:lnSpc>
            </a:pPr>
            <a:r>
              <a:rPr lang="en-US" sz="1800"/>
              <a:t>Euler do not reuse edges.</a:t>
            </a:r>
          </a:p>
          <a:p>
            <a:pPr lvl="2">
              <a:lnSpc>
                <a:spcPct val="90000"/>
              </a:lnSpc>
            </a:pPr>
            <a:endParaRPr lang="en-US" sz="600"/>
          </a:p>
          <a:p>
            <a:pPr>
              <a:lnSpc>
                <a:spcPct val="90000"/>
              </a:lnSpc>
            </a:pPr>
            <a:r>
              <a:rPr lang="en-US" u="sng"/>
              <a:t>Differences</a:t>
            </a:r>
          </a:p>
          <a:p>
            <a:pPr lvl="1">
              <a:lnSpc>
                <a:spcPct val="90000"/>
              </a:lnSpc>
            </a:pPr>
            <a:r>
              <a:rPr lang="en-US"/>
              <a:t>Hamiltonian is a circuit of vertices.</a:t>
            </a:r>
          </a:p>
          <a:p>
            <a:pPr lvl="1">
              <a:lnSpc>
                <a:spcPct val="90000"/>
              </a:lnSpc>
            </a:pPr>
            <a:r>
              <a:rPr lang="en-US"/>
              <a:t>Euler is a circuit of edges.</a:t>
            </a:r>
          </a:p>
          <a:p>
            <a:pPr lvl="1">
              <a:lnSpc>
                <a:spcPct val="90000"/>
              </a:lnSpc>
            </a:pPr>
            <a:r>
              <a:rPr lang="en-US"/>
              <a:t>Euler graphs are easy to spot (connectedness and even valence).</a:t>
            </a:r>
          </a:p>
          <a:p>
            <a:pPr lvl="1">
              <a:lnSpc>
                <a:spcPct val="90000"/>
              </a:lnSpc>
            </a:pPr>
            <a:r>
              <a:rPr lang="en-US"/>
              <a:t>Hamiltonian circuits are NOT as easy to determine upon inspection.</a:t>
            </a:r>
          </a:p>
          <a:p>
            <a:pPr lvl="2">
              <a:lnSpc>
                <a:spcPct val="90000"/>
              </a:lnSpc>
            </a:pPr>
            <a:r>
              <a:rPr lang="en-US" sz="1800"/>
              <a:t>Some certain family of graphs can be known to have or not have Hamiltonian circuits.</a:t>
            </a:r>
            <a:r>
              <a:rPr lang="en-US"/>
              <a:t> </a:t>
            </a:r>
            <a:endParaRPr lang="en-US" b="1">
              <a:solidFill>
                <a:srgbClr val="0000CC"/>
              </a:solidFill>
            </a:endParaRPr>
          </a:p>
        </p:txBody>
      </p:sp>
      <p:sp>
        <p:nvSpPr>
          <p:cNvPr id="78851" name="Rectangle 3"/>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34FE6AA0-F0F8-42DD-878B-166A53B7E846}" type="slidenum">
              <a:rPr lang="en-US" altLang="en-US" sz="1800">
                <a:latin typeface="Garamond" pitchFamily="18" charset="0"/>
              </a:rPr>
              <a:pPr algn="r">
                <a:spcBef>
                  <a:spcPct val="0"/>
                </a:spcBef>
                <a:buClrTx/>
                <a:buFontTx/>
                <a:buNone/>
              </a:pPr>
              <a:t>3</a:t>
            </a:fld>
            <a:r>
              <a:rPr lang="en-US" altLang="en-US" sz="1800">
                <a:latin typeface="Garamond" pitchFamily="18" charset="0"/>
              </a:rPr>
              <a:t>   </a:t>
            </a:r>
          </a:p>
        </p:txBody>
      </p:sp>
      <p:sp>
        <p:nvSpPr>
          <p:cNvPr id="78853" name="Rectangle 5"/>
          <p:cNvSpPr>
            <a:spLocks noGrp="1" noChangeArrowheads="1"/>
          </p:cNvSpPr>
          <p:nvPr>
            <p:ph type="title"/>
          </p:nvPr>
        </p:nvSpPr>
        <p:spPr>
          <a:noFill/>
          <a:ln/>
        </p:spPr>
        <p:txBody>
          <a:bodyPr/>
          <a:lstStyle/>
          <a:p>
            <a:r>
              <a:rPr lang="en-US" altLang="en-US"/>
              <a:t>Chapter 2:  Business Efficiency</a:t>
            </a:r>
            <a:br>
              <a:rPr lang="en-US" altLang="en-US"/>
            </a:br>
            <a:r>
              <a:rPr lang="en-US" altLang="en-US">
                <a:solidFill>
                  <a:srgbClr val="FF9933"/>
                </a:solidFill>
              </a:rPr>
              <a:t>Hamiltonian Circuit vs. Euler Circuits</a:t>
            </a:r>
          </a:p>
        </p:txBody>
      </p:sp>
      <p:sp>
        <p:nvSpPr>
          <p:cNvPr id="78855" name="Text Box 7"/>
          <p:cNvSpPr txBox="1">
            <a:spLocks noChangeArrowheads="1"/>
          </p:cNvSpPr>
          <p:nvPr/>
        </p:nvSpPr>
        <p:spPr bwMode="auto">
          <a:xfrm>
            <a:off x="5562600" y="1295400"/>
            <a:ext cx="3048000" cy="2606675"/>
          </a:xfrm>
          <a:prstGeom prst="rect">
            <a:avLst/>
          </a:prstGeom>
          <a:solidFill>
            <a:srgbClr val="FFFF99"/>
          </a:solidFill>
          <a:ln w="76200" cmpd="tri" algn="ctr">
            <a:solidFill>
              <a:srgbClr val="FF9900"/>
            </a:solidFill>
            <a:miter lim="800000"/>
            <a:headEnd/>
            <a:tailEnd/>
          </a:ln>
          <a:effectLst/>
        </p:spPr>
        <p:txBody>
          <a:bodyPr>
            <a:spAutoFit/>
          </a:bodyPr>
          <a:lstStyle/>
          <a:p>
            <a:pPr marL="342900" indent="-342900" algn="l">
              <a:buClr>
                <a:schemeClr val="tx1"/>
              </a:buClr>
              <a:buFont typeface="Wingdings" pitchFamily="2" charset="2"/>
              <a:buNone/>
            </a:pPr>
            <a:r>
              <a:rPr lang="en-US" sz="2000" b="1" u="sng">
                <a:solidFill>
                  <a:srgbClr val="0000CC"/>
                </a:solidFill>
                <a:latin typeface="Garamond" pitchFamily="18" charset="0"/>
              </a:rPr>
              <a:t>Hamiltonian circuit</a:t>
            </a:r>
            <a:r>
              <a:rPr lang="en-US" sz="2000" b="1">
                <a:latin typeface="Garamond" pitchFamily="18" charset="0"/>
              </a:rPr>
              <a:t> </a:t>
            </a:r>
            <a:r>
              <a:rPr lang="en-US" sz="2000" b="1">
                <a:solidFill>
                  <a:srgbClr val="0000CC"/>
                </a:solidFill>
                <a:latin typeface="Garamond" pitchFamily="18" charset="0"/>
              </a:rPr>
              <a:t>–</a:t>
            </a:r>
            <a:r>
              <a:rPr lang="en-US" sz="2000" b="1">
                <a:latin typeface="Garamond" pitchFamily="18" charset="0"/>
              </a:rPr>
              <a:t>  </a:t>
            </a:r>
            <a:r>
              <a:rPr lang="en-US" sz="2000" b="1">
                <a:solidFill>
                  <a:srgbClr val="0000CC"/>
                </a:solidFill>
                <a:latin typeface="Garamond" pitchFamily="18" charset="0"/>
              </a:rPr>
              <a:t>      A tour (showed by wiggly edges) that starts at a vertex of a graph and visits each vertex once and only once, returning to where it started. </a:t>
            </a:r>
          </a:p>
        </p:txBody>
      </p:sp>
      <p:sp>
        <p:nvSpPr>
          <p:cNvPr id="78856" name="Text Box 8"/>
          <p:cNvSpPr txBox="1">
            <a:spLocks noChangeArrowheads="1"/>
          </p:cNvSpPr>
          <p:nvPr/>
        </p:nvSpPr>
        <p:spPr bwMode="auto">
          <a:xfrm>
            <a:off x="5562600" y="4191000"/>
            <a:ext cx="3048000" cy="1997075"/>
          </a:xfrm>
          <a:prstGeom prst="rect">
            <a:avLst/>
          </a:prstGeom>
          <a:solidFill>
            <a:srgbClr val="FFFF99"/>
          </a:solidFill>
          <a:ln w="76200" cmpd="tri" algn="ctr">
            <a:solidFill>
              <a:srgbClr val="FF9900"/>
            </a:solidFill>
            <a:miter lim="800000"/>
            <a:headEnd/>
            <a:tailEnd/>
          </a:ln>
          <a:effectLst/>
        </p:spPr>
        <p:txBody>
          <a:bodyPr>
            <a:spAutoFit/>
          </a:bodyPr>
          <a:lstStyle/>
          <a:p>
            <a:pPr marL="342900" indent="-342900" algn="l">
              <a:buClr>
                <a:schemeClr val="tx1"/>
              </a:buClr>
              <a:buFont typeface="Wingdings" pitchFamily="2" charset="2"/>
              <a:buNone/>
            </a:pPr>
            <a:r>
              <a:rPr lang="en-US" sz="2000" b="1" u="sng">
                <a:solidFill>
                  <a:srgbClr val="0000CC"/>
                </a:solidFill>
                <a:latin typeface="Garamond" pitchFamily="18" charset="0"/>
              </a:rPr>
              <a:t>Euler circuit</a:t>
            </a:r>
            <a:r>
              <a:rPr lang="en-US" sz="2000" b="1">
                <a:solidFill>
                  <a:srgbClr val="0000CC"/>
                </a:solidFill>
                <a:latin typeface="Garamond" pitchFamily="18" charset="0"/>
              </a:rPr>
              <a:t> –</a:t>
            </a:r>
            <a:r>
              <a:rPr lang="en-US" sz="2000" b="1">
                <a:latin typeface="Garamond" pitchFamily="18" charset="0"/>
              </a:rPr>
              <a:t> </a:t>
            </a:r>
            <a:r>
              <a:rPr lang="en-US" sz="2000" b="1">
                <a:solidFill>
                  <a:srgbClr val="0000CC"/>
                </a:solidFill>
                <a:latin typeface="Garamond" pitchFamily="18" charset="0"/>
              </a:rPr>
              <a:t>A circuit that traverses each edge of a graph exactly once and starts and stops at the same point.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a:t>Chapter 2:  Business Efficiency</a:t>
            </a:r>
            <a:br>
              <a:rPr lang="en-US" altLang="en-US"/>
            </a:br>
            <a:r>
              <a:rPr lang="en-US" altLang="en-US">
                <a:solidFill>
                  <a:srgbClr val="FF9933"/>
                </a:solidFill>
              </a:rPr>
              <a:t>Hamiltonian Circuits</a:t>
            </a:r>
            <a:endParaRPr lang="en-US">
              <a:solidFill>
                <a:srgbClr val="FF9933"/>
              </a:solidFill>
            </a:endParaRPr>
          </a:p>
        </p:txBody>
      </p:sp>
      <p:sp>
        <p:nvSpPr>
          <p:cNvPr id="83971" name="Rectangle 3"/>
          <p:cNvSpPr>
            <a:spLocks noChangeArrowheads="1"/>
          </p:cNvSpPr>
          <p:nvPr/>
        </p:nvSpPr>
        <p:spPr bwMode="auto">
          <a:xfrm>
            <a:off x="457200" y="1219200"/>
            <a:ext cx="8382000" cy="1524000"/>
          </a:xfrm>
          <a:prstGeom prst="rect">
            <a:avLst/>
          </a:prstGeom>
          <a:noFill/>
          <a:ln w="9525">
            <a:noFill/>
            <a:miter lim="800000"/>
            <a:headEnd/>
            <a:tailEnd/>
          </a:ln>
          <a:effectLst/>
        </p:spPr>
        <p:txBody>
          <a:bodyPr/>
          <a:lstStyle/>
          <a:p>
            <a:pPr marL="342900" indent="-342900" algn="l">
              <a:buFont typeface="Wingdings" pitchFamily="2" charset="2"/>
              <a:buChar char="n"/>
            </a:pPr>
            <a:r>
              <a:rPr lang="en-US" sz="2400" u="sng"/>
              <a:t>Vacation–Planning Problem</a:t>
            </a:r>
            <a:endParaRPr lang="en-US" sz="2000"/>
          </a:p>
          <a:p>
            <a:pPr marL="669925" lvl="1" indent="-325438" algn="l">
              <a:buFont typeface="Wingdings" pitchFamily="2" charset="2"/>
              <a:buChar char="q"/>
            </a:pPr>
            <a:r>
              <a:rPr lang="en-US" sz="2000"/>
              <a:t>Hamiltonian circuit concept is used to find the best route that minimizes the total distance traveled to visit friends in different cities.               </a:t>
            </a:r>
            <a:r>
              <a:rPr lang="en-US" sz="1800" i="1">
                <a:solidFill>
                  <a:srgbClr val="0000CC"/>
                </a:solidFill>
              </a:rPr>
              <a:t>(assume less mileage </a:t>
            </a:r>
            <a:r>
              <a:rPr lang="en-US" sz="1800">
                <a:solidFill>
                  <a:srgbClr val="0000CC"/>
                </a:solidFill>
                <a:sym typeface="Wingdings" pitchFamily="2" charset="2"/>
              </a:rPr>
              <a:t></a:t>
            </a:r>
            <a:r>
              <a:rPr lang="en-US" sz="1800" i="1">
                <a:solidFill>
                  <a:srgbClr val="0000CC"/>
                </a:solidFill>
                <a:sym typeface="Wingdings" pitchFamily="2" charset="2"/>
              </a:rPr>
              <a:t> </a:t>
            </a:r>
            <a:r>
              <a:rPr lang="en-US" sz="1800" i="1">
                <a:solidFill>
                  <a:srgbClr val="0000CC"/>
                </a:solidFill>
              </a:rPr>
              <a:t>less gas </a:t>
            </a:r>
            <a:r>
              <a:rPr lang="en-US" sz="1800">
                <a:solidFill>
                  <a:srgbClr val="0000CC"/>
                </a:solidFill>
                <a:sym typeface="Wingdings" pitchFamily="2" charset="2"/>
              </a:rPr>
              <a:t></a:t>
            </a:r>
            <a:r>
              <a:rPr lang="en-US" sz="1800" i="1">
                <a:solidFill>
                  <a:srgbClr val="0000CC"/>
                </a:solidFill>
                <a:sym typeface="Wingdings" pitchFamily="2" charset="2"/>
              </a:rPr>
              <a:t> </a:t>
            </a:r>
            <a:r>
              <a:rPr lang="en-US" sz="1800" i="1">
                <a:solidFill>
                  <a:srgbClr val="0000CC"/>
                </a:solidFill>
              </a:rPr>
              <a:t>minimizes costs) </a:t>
            </a:r>
          </a:p>
        </p:txBody>
      </p:sp>
      <p:sp>
        <p:nvSpPr>
          <p:cNvPr id="83972" name="Text Box 4"/>
          <p:cNvSpPr txBox="1">
            <a:spLocks noChangeArrowheads="1"/>
          </p:cNvSpPr>
          <p:nvPr/>
        </p:nvSpPr>
        <p:spPr bwMode="auto">
          <a:xfrm>
            <a:off x="838200" y="5943600"/>
            <a:ext cx="3429000" cy="336550"/>
          </a:xfrm>
          <a:prstGeom prst="rect">
            <a:avLst/>
          </a:prstGeom>
          <a:noFill/>
          <a:ln w="9525">
            <a:noFill/>
            <a:miter lim="800000"/>
            <a:headEnd/>
            <a:tailEnd/>
          </a:ln>
          <a:effectLst/>
        </p:spPr>
        <p:txBody>
          <a:bodyPr>
            <a:spAutoFit/>
          </a:bodyPr>
          <a:lstStyle/>
          <a:p>
            <a:pPr algn="l">
              <a:spcBef>
                <a:spcPct val="50000"/>
              </a:spcBef>
              <a:buClrTx/>
              <a:buFontTx/>
              <a:buNone/>
            </a:pPr>
            <a:r>
              <a:rPr lang="en-US" sz="1600" i="1"/>
              <a:t>Road mileage between four cities</a:t>
            </a:r>
          </a:p>
        </p:txBody>
      </p:sp>
      <p:sp>
        <p:nvSpPr>
          <p:cNvPr id="83973" name="Rectangle 5"/>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DA1D5039-FBF8-4E45-814E-BB27FA361628}" type="slidenum">
              <a:rPr lang="en-US" altLang="en-US" sz="1800">
                <a:latin typeface="Garamond" pitchFamily="18" charset="0"/>
              </a:rPr>
              <a:pPr algn="r">
                <a:spcBef>
                  <a:spcPct val="0"/>
                </a:spcBef>
                <a:buClrTx/>
                <a:buFontTx/>
                <a:buNone/>
              </a:pPr>
              <a:t>4</a:t>
            </a:fld>
            <a:r>
              <a:rPr lang="en-US" altLang="en-US" sz="1800">
                <a:latin typeface="Garamond" pitchFamily="18" charset="0"/>
              </a:rPr>
              <a:t>   </a:t>
            </a:r>
          </a:p>
        </p:txBody>
      </p:sp>
      <p:sp>
        <p:nvSpPr>
          <p:cNvPr id="83974" name="Rectangle 6"/>
          <p:cNvSpPr>
            <a:spLocks noChangeArrowheads="1"/>
          </p:cNvSpPr>
          <p:nvPr/>
        </p:nvSpPr>
        <p:spPr bwMode="auto">
          <a:xfrm>
            <a:off x="4038600" y="2971800"/>
            <a:ext cx="4876800" cy="3048000"/>
          </a:xfrm>
          <a:prstGeom prst="rect">
            <a:avLst/>
          </a:prstGeom>
          <a:noFill/>
          <a:ln w="9525">
            <a:noFill/>
            <a:miter lim="800000"/>
            <a:headEnd/>
            <a:tailEnd/>
          </a:ln>
          <a:effectLst/>
        </p:spPr>
        <p:txBody>
          <a:bodyPr/>
          <a:lstStyle/>
          <a:p>
            <a:pPr marL="342900" indent="-342900" algn="l">
              <a:buFont typeface="Wingdings" pitchFamily="2" charset="2"/>
              <a:buNone/>
            </a:pPr>
            <a:r>
              <a:rPr lang="en-US" sz="2000" u="sng"/>
              <a:t>Hamiltonian circuit with weighted edges</a:t>
            </a:r>
            <a:r>
              <a:rPr lang="en-US" sz="2000"/>
              <a:t> </a:t>
            </a:r>
          </a:p>
          <a:p>
            <a:pPr marL="669925" lvl="1" indent="-325438" algn="l">
              <a:buFont typeface="Wingdings" pitchFamily="2" charset="2"/>
              <a:buChar char="q"/>
            </a:pPr>
            <a:r>
              <a:rPr lang="en-US" sz="2000"/>
              <a:t>Edges of the graph are given weights, or in this case mileage or distance between cities.  </a:t>
            </a:r>
          </a:p>
          <a:p>
            <a:pPr marL="669925" lvl="1" indent="-325438" algn="l">
              <a:buFont typeface="Wingdings" pitchFamily="2" charset="2"/>
              <a:buChar char="q"/>
            </a:pPr>
            <a:r>
              <a:rPr lang="en-US" sz="2000"/>
              <a:t>As you travel from vertex to vertex, add the numbers (mileage in this case).</a:t>
            </a:r>
          </a:p>
          <a:p>
            <a:pPr marL="669925" lvl="1" indent="-325438" algn="l">
              <a:buFont typeface="Wingdings" pitchFamily="2" charset="2"/>
              <a:buChar char="q"/>
            </a:pPr>
            <a:r>
              <a:rPr lang="en-US" sz="2000"/>
              <a:t>Each Hamiltonian circuit will produce a particular sum.</a:t>
            </a:r>
            <a:r>
              <a:rPr lang="en-US" sz="1900"/>
              <a:t> </a:t>
            </a:r>
          </a:p>
        </p:txBody>
      </p:sp>
      <p:pic>
        <p:nvPicPr>
          <p:cNvPr id="83976" name="Picture 8" descr="5641fig02_03"/>
          <p:cNvPicPr>
            <a:picLocks noChangeAspect="1" noChangeArrowheads="1"/>
          </p:cNvPicPr>
          <p:nvPr/>
        </p:nvPicPr>
        <p:blipFill>
          <a:blip r:embed="rId2" cstate="print"/>
          <a:srcRect/>
          <a:stretch>
            <a:fillRect/>
          </a:stretch>
        </p:blipFill>
        <p:spPr bwMode="auto">
          <a:xfrm>
            <a:off x="685800" y="2590800"/>
            <a:ext cx="3352800" cy="3429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5641fig02_03"/>
          <p:cNvPicPr>
            <a:picLocks noChangeAspect="1" noChangeArrowheads="1"/>
          </p:cNvPicPr>
          <p:nvPr/>
        </p:nvPicPr>
        <p:blipFill>
          <a:blip r:embed="rId2" cstate="print"/>
          <a:srcRect/>
          <a:stretch>
            <a:fillRect/>
          </a:stretch>
        </p:blipFill>
        <p:spPr bwMode="auto">
          <a:xfrm>
            <a:off x="685800" y="762000"/>
            <a:ext cx="7848600" cy="5257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a:noFill/>
          <a:ln/>
        </p:spPr>
        <p:txBody>
          <a:bodyPr/>
          <a:lstStyle/>
          <a:p>
            <a:r>
              <a:rPr lang="en-US" altLang="en-US"/>
              <a:t>Chapter 2:  Business Efficiency</a:t>
            </a:r>
            <a:br>
              <a:rPr lang="en-US" altLang="en-US"/>
            </a:br>
            <a:r>
              <a:rPr lang="en-US" altLang="en-US">
                <a:solidFill>
                  <a:srgbClr val="FF9900"/>
                </a:solidFill>
              </a:rPr>
              <a:t>Hamiltonian Circuit</a:t>
            </a:r>
          </a:p>
        </p:txBody>
      </p:sp>
      <p:sp>
        <p:nvSpPr>
          <p:cNvPr id="84998" name="Text Box 6"/>
          <p:cNvSpPr txBox="1">
            <a:spLocks noChangeArrowheads="1"/>
          </p:cNvSpPr>
          <p:nvPr/>
        </p:nvSpPr>
        <p:spPr bwMode="auto">
          <a:xfrm>
            <a:off x="4343400" y="5394325"/>
            <a:ext cx="4495800" cy="777875"/>
          </a:xfrm>
          <a:prstGeom prst="rect">
            <a:avLst/>
          </a:prstGeom>
          <a:solidFill>
            <a:srgbClr val="FFFF99"/>
          </a:solidFill>
          <a:ln w="76200" cmpd="tri" algn="ctr">
            <a:solidFill>
              <a:srgbClr val="FF9900"/>
            </a:solidFill>
            <a:miter lim="800000"/>
            <a:headEnd/>
            <a:tailEnd/>
          </a:ln>
          <a:effectLst/>
        </p:spPr>
        <p:txBody>
          <a:bodyPr>
            <a:spAutoFit/>
          </a:bodyPr>
          <a:lstStyle/>
          <a:p>
            <a:pPr marL="342900" indent="-342900" algn="l">
              <a:buClr>
                <a:schemeClr val="tx1"/>
              </a:buClr>
              <a:buFont typeface="Wingdings" pitchFamily="2" charset="2"/>
              <a:buNone/>
            </a:pPr>
            <a:r>
              <a:rPr lang="en-US" sz="2000" b="1" u="sng">
                <a:solidFill>
                  <a:srgbClr val="0000CC"/>
                </a:solidFill>
                <a:latin typeface="Garamond" pitchFamily="18" charset="0"/>
              </a:rPr>
              <a:t>Algorithm</a:t>
            </a:r>
            <a:r>
              <a:rPr lang="en-US" sz="2000" b="1">
                <a:solidFill>
                  <a:srgbClr val="0000CC"/>
                </a:solidFill>
                <a:latin typeface="Garamond" pitchFamily="18" charset="0"/>
              </a:rPr>
              <a:t> – A step-by-step description of how to solve a problem.</a:t>
            </a:r>
          </a:p>
        </p:txBody>
      </p:sp>
      <p:sp>
        <p:nvSpPr>
          <p:cNvPr id="85000" name="Rectangle 8"/>
          <p:cNvSpPr>
            <a:spLocks noGrp="1" noChangeArrowheads="1"/>
          </p:cNvSpPr>
          <p:nvPr>
            <p:ph type="body" idx="1"/>
          </p:nvPr>
        </p:nvSpPr>
        <p:spPr>
          <a:xfrm>
            <a:off x="457200" y="1219200"/>
            <a:ext cx="5486400" cy="1219200"/>
          </a:xfrm>
          <a:noFill/>
          <a:ln/>
        </p:spPr>
        <p:txBody>
          <a:bodyPr/>
          <a:lstStyle/>
          <a:p>
            <a:r>
              <a:rPr lang="en-US" u="sng"/>
              <a:t>Minimum-Cost Hamiltonian Circuit </a:t>
            </a:r>
          </a:p>
          <a:p>
            <a:pPr lvl="1"/>
            <a:r>
              <a:rPr lang="en-US"/>
              <a:t>A Hamiltonian circuit with the lowest possible sum of the weights of its edges.</a:t>
            </a:r>
          </a:p>
        </p:txBody>
      </p:sp>
      <p:sp>
        <p:nvSpPr>
          <p:cNvPr id="85001" name="Rectangle 9"/>
          <p:cNvSpPr>
            <a:spLocks noChangeArrowheads="1"/>
          </p:cNvSpPr>
          <p:nvPr/>
        </p:nvSpPr>
        <p:spPr bwMode="auto">
          <a:xfrm>
            <a:off x="457200" y="2590800"/>
            <a:ext cx="5105400" cy="838200"/>
          </a:xfrm>
          <a:prstGeom prst="rect">
            <a:avLst/>
          </a:prstGeom>
          <a:noFill/>
          <a:ln w="9525">
            <a:noFill/>
            <a:miter lim="800000"/>
            <a:headEnd/>
            <a:tailEnd/>
          </a:ln>
          <a:effectLst/>
        </p:spPr>
        <p:txBody>
          <a:bodyPr/>
          <a:lstStyle/>
          <a:p>
            <a:pPr marL="342900" indent="-342900" algn="l">
              <a:lnSpc>
                <a:spcPct val="90000"/>
              </a:lnSpc>
              <a:buFont typeface="Wingdings" pitchFamily="2" charset="2"/>
              <a:buChar char="n"/>
            </a:pPr>
            <a:r>
              <a:rPr lang="en-US" sz="2400" u="sng"/>
              <a:t>Algorithm</a:t>
            </a:r>
            <a:r>
              <a:rPr lang="en-US" sz="2400"/>
              <a:t> (step-by-step process) for Solving This Problem</a:t>
            </a:r>
          </a:p>
        </p:txBody>
      </p:sp>
      <p:sp>
        <p:nvSpPr>
          <p:cNvPr id="85002" name="Rectangle 10"/>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0913FA06-05FE-48D1-93D5-9B3906687C47}" type="slidenum">
              <a:rPr lang="en-US" altLang="en-US" sz="1800">
                <a:latin typeface="Garamond" pitchFamily="18" charset="0"/>
              </a:rPr>
              <a:pPr algn="r">
                <a:spcBef>
                  <a:spcPct val="0"/>
                </a:spcBef>
                <a:buClrTx/>
                <a:buFontTx/>
                <a:buNone/>
              </a:pPr>
              <a:t>6</a:t>
            </a:fld>
            <a:r>
              <a:rPr lang="en-US" altLang="en-US" sz="1800">
                <a:latin typeface="Garamond" pitchFamily="18" charset="0"/>
              </a:rPr>
              <a:t>   </a:t>
            </a:r>
          </a:p>
        </p:txBody>
      </p:sp>
      <p:pic>
        <p:nvPicPr>
          <p:cNvPr id="85004" name="Picture 12" descr="5641fig02_03"/>
          <p:cNvPicPr>
            <a:picLocks noChangeAspect="1" noChangeArrowheads="1"/>
          </p:cNvPicPr>
          <p:nvPr/>
        </p:nvPicPr>
        <p:blipFill>
          <a:blip r:embed="rId2" cstate="print"/>
          <a:srcRect/>
          <a:stretch>
            <a:fillRect/>
          </a:stretch>
        </p:blipFill>
        <p:spPr bwMode="auto">
          <a:xfrm>
            <a:off x="5943600" y="542925"/>
            <a:ext cx="2590800" cy="2428875"/>
          </a:xfrm>
          <a:prstGeom prst="rect">
            <a:avLst/>
          </a:prstGeom>
          <a:noFill/>
        </p:spPr>
      </p:pic>
      <p:pic>
        <p:nvPicPr>
          <p:cNvPr id="85005" name="Picture 13" descr="5641fig02_05"/>
          <p:cNvPicPr>
            <a:picLocks noChangeAspect="1" noChangeArrowheads="1"/>
          </p:cNvPicPr>
          <p:nvPr/>
        </p:nvPicPr>
        <p:blipFill>
          <a:blip r:embed="rId3" cstate="print"/>
          <a:srcRect/>
          <a:stretch>
            <a:fillRect/>
          </a:stretch>
        </p:blipFill>
        <p:spPr bwMode="auto">
          <a:xfrm>
            <a:off x="6059488" y="3092450"/>
            <a:ext cx="2398712" cy="2154238"/>
          </a:xfrm>
          <a:prstGeom prst="rect">
            <a:avLst/>
          </a:prstGeom>
          <a:noFill/>
        </p:spPr>
      </p:pic>
      <p:sp>
        <p:nvSpPr>
          <p:cNvPr id="85006" name="Rectangle 14"/>
          <p:cNvSpPr>
            <a:spLocks noChangeArrowheads="1"/>
          </p:cNvSpPr>
          <p:nvPr/>
        </p:nvSpPr>
        <p:spPr bwMode="auto">
          <a:xfrm>
            <a:off x="457200" y="3200400"/>
            <a:ext cx="3505200" cy="2895600"/>
          </a:xfrm>
          <a:prstGeom prst="rect">
            <a:avLst/>
          </a:prstGeom>
          <a:noFill/>
          <a:ln w="9525">
            <a:noFill/>
            <a:miter lim="800000"/>
            <a:headEnd/>
            <a:tailEnd/>
          </a:ln>
          <a:effectLst/>
        </p:spPr>
        <p:txBody>
          <a:bodyPr/>
          <a:lstStyle/>
          <a:p>
            <a:pPr marL="669925" lvl="1" indent="-325438" algn="l">
              <a:buFont typeface="Wingdings" pitchFamily="2" charset="2"/>
              <a:buAutoNum type="arabicPeriod"/>
            </a:pPr>
            <a:endParaRPr lang="en-US" sz="500"/>
          </a:p>
          <a:p>
            <a:pPr marL="669925" lvl="1" indent="-325438" algn="l">
              <a:buFont typeface="Wingdings" pitchFamily="2" charset="2"/>
              <a:buAutoNum type="arabicPeriod"/>
            </a:pPr>
            <a:r>
              <a:rPr lang="en-US" sz="2000"/>
              <a:t>Generate all possible Hamiltonian tours (starting with Chicago).</a:t>
            </a:r>
          </a:p>
          <a:p>
            <a:pPr marL="669925" lvl="1" indent="-325438" algn="l">
              <a:buFont typeface="Wingdings" pitchFamily="2" charset="2"/>
              <a:buAutoNum type="arabicPeriod"/>
            </a:pPr>
            <a:r>
              <a:rPr lang="en-US" sz="2000"/>
              <a:t>Add up the distances on the edges of each tour.</a:t>
            </a:r>
          </a:p>
          <a:p>
            <a:pPr marL="669925" lvl="1" indent="-325438" algn="l">
              <a:buFont typeface="Wingdings" pitchFamily="2" charset="2"/>
              <a:buAutoNum type="arabicPeriod"/>
            </a:pPr>
            <a:r>
              <a:rPr lang="en-US" sz="2000"/>
              <a:t>Choose the tour of minimum distance.</a:t>
            </a:r>
            <a:r>
              <a:rPr lang="en-US" sz="190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a:t>Chapter 2:  Business Efficiency</a:t>
            </a:r>
            <a:br>
              <a:rPr lang="en-US" altLang="en-US"/>
            </a:br>
            <a:r>
              <a:rPr lang="en-US" altLang="en-US">
                <a:solidFill>
                  <a:srgbClr val="FF9933"/>
                </a:solidFill>
              </a:rPr>
              <a:t>Hamiltonian Circuits</a:t>
            </a:r>
            <a:endParaRPr lang="en-US">
              <a:solidFill>
                <a:srgbClr val="FF9933"/>
              </a:solidFill>
            </a:endParaRPr>
          </a:p>
        </p:txBody>
      </p:sp>
      <p:sp>
        <p:nvSpPr>
          <p:cNvPr id="79875" name="Text Box 3"/>
          <p:cNvSpPr txBox="1">
            <a:spLocks noChangeArrowheads="1"/>
          </p:cNvSpPr>
          <p:nvPr/>
        </p:nvSpPr>
        <p:spPr bwMode="auto">
          <a:xfrm>
            <a:off x="4038600" y="5943600"/>
            <a:ext cx="4876800" cy="366713"/>
          </a:xfrm>
          <a:prstGeom prst="rect">
            <a:avLst/>
          </a:prstGeom>
          <a:noFill/>
          <a:ln w="9525">
            <a:noFill/>
            <a:miter lim="800000"/>
            <a:headEnd/>
            <a:tailEnd/>
          </a:ln>
          <a:effectLst/>
        </p:spPr>
        <p:txBody>
          <a:bodyPr>
            <a:spAutoFit/>
          </a:bodyPr>
          <a:lstStyle/>
          <a:p>
            <a:pPr algn="l">
              <a:spcBef>
                <a:spcPct val="50000"/>
              </a:spcBef>
              <a:buClrTx/>
              <a:buFontTx/>
              <a:buNone/>
            </a:pPr>
            <a:r>
              <a:rPr lang="en-US" sz="1800" i="1"/>
              <a:t>Method of trees for vacation-planning problem</a:t>
            </a:r>
          </a:p>
        </p:txBody>
      </p:sp>
      <p:sp>
        <p:nvSpPr>
          <p:cNvPr id="79876" name="Rectangle 4"/>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64FD5D58-AF36-475D-B5E7-1A48A1792B3A}" type="slidenum">
              <a:rPr lang="en-US" altLang="en-US" sz="1800">
                <a:latin typeface="Garamond" pitchFamily="18" charset="0"/>
              </a:rPr>
              <a:pPr algn="r">
                <a:spcBef>
                  <a:spcPct val="0"/>
                </a:spcBef>
                <a:buClrTx/>
                <a:buFontTx/>
                <a:buNone/>
              </a:pPr>
              <a:t>7</a:t>
            </a:fld>
            <a:r>
              <a:rPr lang="en-US" altLang="en-US" sz="1800">
                <a:latin typeface="Garamond" pitchFamily="18" charset="0"/>
              </a:rPr>
              <a:t>   </a:t>
            </a:r>
          </a:p>
        </p:txBody>
      </p:sp>
      <p:sp>
        <p:nvSpPr>
          <p:cNvPr id="79879" name="Rectangle 7"/>
          <p:cNvSpPr>
            <a:spLocks noGrp="1" noChangeArrowheads="1"/>
          </p:cNvSpPr>
          <p:nvPr>
            <p:ph type="body" idx="1"/>
          </p:nvPr>
        </p:nvSpPr>
        <p:spPr>
          <a:xfrm>
            <a:off x="457200" y="1219200"/>
            <a:ext cx="8229600" cy="1447800"/>
          </a:xfrm>
          <a:noFill/>
          <a:ln/>
        </p:spPr>
        <p:txBody>
          <a:bodyPr/>
          <a:lstStyle/>
          <a:p>
            <a:r>
              <a:rPr lang="en-US" u="sng"/>
              <a:t>Method of Trees</a:t>
            </a:r>
            <a:r>
              <a:rPr lang="en-US"/>
              <a:t> </a:t>
            </a:r>
          </a:p>
          <a:p>
            <a:pPr lvl="1"/>
            <a:r>
              <a:rPr lang="en-US"/>
              <a:t>For the first step of the algorithm, a systematic approach is needed to generate all possible  Hamiltonian tours (disregard distances during this step).</a:t>
            </a:r>
          </a:p>
        </p:txBody>
      </p:sp>
      <p:pic>
        <p:nvPicPr>
          <p:cNvPr id="79881" name="Picture 9" descr="5641fig02_07"/>
          <p:cNvPicPr>
            <a:picLocks noChangeAspect="1" noChangeArrowheads="1"/>
          </p:cNvPicPr>
          <p:nvPr/>
        </p:nvPicPr>
        <p:blipFill>
          <a:blip r:embed="rId2" cstate="print"/>
          <a:srcRect/>
          <a:stretch>
            <a:fillRect/>
          </a:stretch>
        </p:blipFill>
        <p:spPr bwMode="auto">
          <a:xfrm>
            <a:off x="4648200" y="2578100"/>
            <a:ext cx="3895725" cy="3222625"/>
          </a:xfrm>
          <a:prstGeom prst="rect">
            <a:avLst/>
          </a:prstGeom>
          <a:noFill/>
        </p:spPr>
      </p:pic>
      <p:sp>
        <p:nvSpPr>
          <p:cNvPr id="79882" name="Rectangle 10"/>
          <p:cNvSpPr>
            <a:spLocks noChangeArrowheads="1"/>
          </p:cNvSpPr>
          <p:nvPr/>
        </p:nvSpPr>
        <p:spPr bwMode="auto">
          <a:xfrm>
            <a:off x="152400" y="2743200"/>
            <a:ext cx="4343400" cy="3429000"/>
          </a:xfrm>
          <a:prstGeom prst="rect">
            <a:avLst/>
          </a:prstGeom>
          <a:noFill/>
          <a:ln w="9525">
            <a:noFill/>
            <a:miter lim="800000"/>
            <a:headEnd/>
            <a:tailEnd/>
          </a:ln>
          <a:effectLst/>
        </p:spPr>
        <p:txBody>
          <a:bodyPr/>
          <a:lstStyle/>
          <a:p>
            <a:pPr marL="1022350" lvl="2" indent="-350838" algn="l">
              <a:lnSpc>
                <a:spcPct val="80000"/>
              </a:lnSpc>
              <a:buFont typeface="Wingdings" pitchFamily="2" charset="2"/>
              <a:buChar char="n"/>
            </a:pPr>
            <a:r>
              <a:rPr lang="en-US" sz="1800"/>
              <a:t>This method begins by selecting a starting vertex, say Chicago, and making a tree-diagram showing the next possible locations.</a:t>
            </a:r>
          </a:p>
          <a:p>
            <a:pPr marL="1022350" lvl="2" indent="-350838" algn="l">
              <a:lnSpc>
                <a:spcPct val="80000"/>
              </a:lnSpc>
              <a:buFont typeface="Wingdings" pitchFamily="2" charset="2"/>
              <a:buChar char="n"/>
            </a:pPr>
            <a:r>
              <a:rPr lang="en-US" sz="1800"/>
              <a:t>At each stage down, there will be one less choice (3, 2, then 1 choice).</a:t>
            </a:r>
          </a:p>
          <a:p>
            <a:pPr marL="1022350" lvl="2" indent="-350838" algn="l">
              <a:lnSpc>
                <a:spcPct val="80000"/>
              </a:lnSpc>
              <a:buFont typeface="Wingdings" pitchFamily="2" charset="2"/>
              <a:buChar char="n"/>
            </a:pPr>
            <a:r>
              <a:rPr lang="en-US" sz="1800"/>
              <a:t>In this example, the method of trees generated six different paths, all starting and ending with Chicago. 	</a:t>
            </a:r>
          </a:p>
          <a:p>
            <a:pPr marL="669925" lvl="1" indent="-325438" algn="l">
              <a:lnSpc>
                <a:spcPct val="80000"/>
              </a:lnSpc>
              <a:buFont typeface="Wingdings" pitchFamily="2" charset="2"/>
              <a:buNone/>
            </a:pPr>
            <a:endParaRPr lang="en-US" sz="900"/>
          </a:p>
          <a:p>
            <a:pPr marL="669925" lvl="1" indent="-325438" algn="l">
              <a:lnSpc>
                <a:spcPct val="80000"/>
              </a:lnSpc>
              <a:buFont typeface="Wingdings" pitchFamily="2" charset="2"/>
              <a:buNone/>
            </a:pPr>
            <a:r>
              <a:rPr lang="en-US" sz="1800"/>
              <a:t>		</a:t>
            </a:r>
            <a:r>
              <a:rPr lang="en-US" sz="2000"/>
              <a:t>However, only three are    	unique circuits.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noFill/>
          <a:ln/>
        </p:spPr>
        <p:txBody>
          <a:bodyPr/>
          <a:lstStyle/>
          <a:p>
            <a:r>
              <a:rPr lang="en-US" altLang="en-US"/>
              <a:t>Chapter 2:  Business Efficiency</a:t>
            </a:r>
            <a:br>
              <a:rPr lang="en-US" altLang="en-US"/>
            </a:br>
            <a:r>
              <a:rPr lang="en-US" altLang="en-US">
                <a:solidFill>
                  <a:srgbClr val="FF9933"/>
                </a:solidFill>
              </a:rPr>
              <a:t>Hamiltonian Circuit</a:t>
            </a:r>
          </a:p>
        </p:txBody>
      </p:sp>
      <p:sp>
        <p:nvSpPr>
          <p:cNvPr id="54279" name="Rectangle 7"/>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5ECB7856-912E-4EFE-B253-FAC807768480}" type="slidenum">
              <a:rPr lang="en-US" altLang="en-US" sz="1800">
                <a:latin typeface="Garamond" pitchFamily="18" charset="0"/>
              </a:rPr>
              <a:pPr algn="r">
                <a:spcBef>
                  <a:spcPct val="0"/>
                </a:spcBef>
                <a:buClrTx/>
                <a:buFontTx/>
                <a:buNone/>
              </a:pPr>
              <a:t>8</a:t>
            </a:fld>
            <a:r>
              <a:rPr lang="en-US" altLang="en-US" sz="1800">
                <a:latin typeface="Garamond" pitchFamily="18" charset="0"/>
              </a:rPr>
              <a:t>   </a:t>
            </a:r>
          </a:p>
        </p:txBody>
      </p:sp>
      <p:sp>
        <p:nvSpPr>
          <p:cNvPr id="54281" name="Rectangle 9"/>
          <p:cNvSpPr>
            <a:spLocks noGrp="1" noChangeArrowheads="1"/>
          </p:cNvSpPr>
          <p:nvPr>
            <p:ph type="body" idx="1"/>
          </p:nvPr>
        </p:nvSpPr>
        <p:spPr>
          <a:xfrm>
            <a:off x="457200" y="1219200"/>
            <a:ext cx="5638800" cy="2362200"/>
          </a:xfrm>
        </p:spPr>
        <p:txBody>
          <a:bodyPr/>
          <a:lstStyle/>
          <a:p>
            <a:pPr>
              <a:lnSpc>
                <a:spcPct val="80000"/>
              </a:lnSpc>
            </a:pPr>
            <a:r>
              <a:rPr lang="en-US" u="sng" dirty="0"/>
              <a:t>Principle of Counting</a:t>
            </a:r>
            <a:r>
              <a:rPr lang="en-US" dirty="0"/>
              <a:t>       		for Hamiltonian Circuits</a:t>
            </a:r>
          </a:p>
          <a:p>
            <a:pPr lvl="1">
              <a:lnSpc>
                <a:spcPct val="80000"/>
              </a:lnSpc>
            </a:pPr>
            <a:r>
              <a:rPr lang="en-US" sz="1800" dirty="0"/>
              <a:t>For a complete graph of </a:t>
            </a:r>
            <a:r>
              <a:rPr lang="en-US" sz="1800" i="1" dirty="0"/>
              <a:t>n </a:t>
            </a:r>
            <a:r>
              <a:rPr lang="en-US" sz="1800" dirty="0"/>
              <a:t>vertices, there are  (</a:t>
            </a:r>
            <a:r>
              <a:rPr lang="en-US" sz="1800" i="1" dirty="0"/>
              <a:t>n </a:t>
            </a:r>
            <a:r>
              <a:rPr lang="en-US" sz="1800" dirty="0">
                <a:cs typeface="Arial" charset="0"/>
              </a:rPr>
              <a:t>- </a:t>
            </a:r>
            <a:r>
              <a:rPr lang="en-US" sz="1800" dirty="0"/>
              <a:t>1)! possible routes.</a:t>
            </a:r>
          </a:p>
          <a:p>
            <a:pPr lvl="1">
              <a:lnSpc>
                <a:spcPct val="80000"/>
              </a:lnSpc>
            </a:pPr>
            <a:r>
              <a:rPr lang="en-US" sz="1800" dirty="0"/>
              <a:t>Half of these routes are repeats, the result is:</a:t>
            </a:r>
          </a:p>
          <a:p>
            <a:pPr lvl="1">
              <a:lnSpc>
                <a:spcPct val="80000"/>
              </a:lnSpc>
            </a:pPr>
            <a:endParaRPr lang="en-US" sz="800" dirty="0"/>
          </a:p>
          <a:p>
            <a:pPr lvl="1">
              <a:lnSpc>
                <a:spcPct val="80000"/>
              </a:lnSpc>
              <a:buFont typeface="Wingdings" pitchFamily="2" charset="2"/>
              <a:buNone/>
            </a:pPr>
            <a:r>
              <a:rPr lang="en-US" dirty="0">
                <a:solidFill>
                  <a:srgbClr val="0000CC"/>
                </a:solidFill>
              </a:rPr>
              <a:t>Possible unique Hamiltonian circuits are                    </a:t>
            </a:r>
          </a:p>
          <a:p>
            <a:pPr lvl="1">
              <a:lnSpc>
                <a:spcPct val="80000"/>
              </a:lnSpc>
              <a:buFont typeface="Wingdings" pitchFamily="2" charset="2"/>
              <a:buNone/>
            </a:pPr>
            <a:r>
              <a:rPr lang="en-US" sz="2400" dirty="0">
                <a:solidFill>
                  <a:srgbClr val="0000CC"/>
                </a:solidFill>
              </a:rPr>
              <a:t>                    (</a:t>
            </a:r>
            <a:r>
              <a:rPr lang="en-US" sz="2400" i="1" dirty="0">
                <a:solidFill>
                  <a:srgbClr val="0000CC"/>
                </a:solidFill>
              </a:rPr>
              <a:t>n</a:t>
            </a:r>
            <a:r>
              <a:rPr lang="en-US" sz="2400" dirty="0">
                <a:solidFill>
                  <a:srgbClr val="0000CC"/>
                </a:solidFill>
              </a:rPr>
              <a:t> </a:t>
            </a:r>
            <a:r>
              <a:rPr lang="en-US" dirty="0">
                <a:solidFill>
                  <a:srgbClr val="0000CC"/>
                </a:solidFill>
                <a:cs typeface="Arial" charset="0"/>
              </a:rPr>
              <a:t>- </a:t>
            </a:r>
            <a:r>
              <a:rPr lang="en-US" sz="2400" dirty="0">
                <a:solidFill>
                  <a:srgbClr val="0000CC"/>
                </a:solidFill>
              </a:rPr>
              <a:t>1)! / 2</a:t>
            </a:r>
          </a:p>
        </p:txBody>
      </p:sp>
      <p:sp>
        <p:nvSpPr>
          <p:cNvPr id="54282" name="Text Box 10"/>
          <p:cNvSpPr txBox="1">
            <a:spLocks noChangeArrowheads="1"/>
          </p:cNvSpPr>
          <p:nvPr/>
        </p:nvSpPr>
        <p:spPr bwMode="auto">
          <a:xfrm>
            <a:off x="6248400" y="1371600"/>
            <a:ext cx="2286000" cy="1997075"/>
          </a:xfrm>
          <a:prstGeom prst="rect">
            <a:avLst/>
          </a:prstGeom>
          <a:solidFill>
            <a:srgbClr val="FFFF99"/>
          </a:solidFill>
          <a:ln w="76200" cmpd="tri" algn="ctr">
            <a:solidFill>
              <a:srgbClr val="FF9900"/>
            </a:solidFill>
            <a:miter lim="800000"/>
            <a:headEnd/>
            <a:tailEnd/>
          </a:ln>
          <a:effectLst/>
        </p:spPr>
        <p:txBody>
          <a:bodyPr>
            <a:spAutoFit/>
          </a:bodyPr>
          <a:lstStyle/>
          <a:p>
            <a:pPr marL="342900" indent="-342900" algn="l">
              <a:buClr>
                <a:schemeClr val="tx1"/>
              </a:buClr>
              <a:buFont typeface="Wingdings" pitchFamily="2" charset="2"/>
              <a:buNone/>
            </a:pPr>
            <a:r>
              <a:rPr lang="en-US" sz="2000" b="1" u="sng">
                <a:solidFill>
                  <a:srgbClr val="0000CC"/>
                </a:solidFill>
                <a:latin typeface="Garamond" pitchFamily="18" charset="0"/>
              </a:rPr>
              <a:t>Complete graph</a:t>
            </a:r>
            <a:r>
              <a:rPr lang="en-US" sz="2000" b="1">
                <a:solidFill>
                  <a:srgbClr val="0000CC"/>
                </a:solidFill>
                <a:latin typeface="Garamond" pitchFamily="18" charset="0"/>
              </a:rPr>
              <a:t> – A graph in which every pair of vertices is joined by an edge.</a:t>
            </a:r>
          </a:p>
        </p:txBody>
      </p:sp>
      <p:sp>
        <p:nvSpPr>
          <p:cNvPr id="54284" name="Rectangle 12"/>
          <p:cNvSpPr>
            <a:spLocks noChangeArrowheads="1"/>
          </p:cNvSpPr>
          <p:nvPr/>
        </p:nvSpPr>
        <p:spPr bwMode="auto">
          <a:xfrm>
            <a:off x="457200" y="3733800"/>
            <a:ext cx="8382000" cy="2514600"/>
          </a:xfrm>
          <a:prstGeom prst="rect">
            <a:avLst/>
          </a:prstGeom>
          <a:noFill/>
          <a:ln w="9525">
            <a:noFill/>
            <a:miter lim="800000"/>
            <a:headEnd/>
            <a:tailEnd/>
          </a:ln>
          <a:effectLst/>
        </p:spPr>
        <p:txBody>
          <a:bodyPr/>
          <a:lstStyle/>
          <a:p>
            <a:pPr marL="342900" indent="-342900" algn="l">
              <a:buFont typeface="Wingdings" pitchFamily="2" charset="2"/>
              <a:buChar char="n"/>
            </a:pPr>
            <a:r>
              <a:rPr lang="en-US" sz="2400" u="sng" dirty="0"/>
              <a:t>Fundamental Principle of Counting</a:t>
            </a:r>
            <a:r>
              <a:rPr lang="en-US" sz="2400" dirty="0"/>
              <a:t> </a:t>
            </a:r>
          </a:p>
          <a:p>
            <a:pPr marL="1022350" lvl="2" indent="-350838" algn="l">
              <a:buFont typeface="Wingdings" pitchFamily="2" charset="2"/>
              <a:buNone/>
            </a:pPr>
            <a:r>
              <a:rPr lang="en-US" sz="1800" dirty="0"/>
              <a:t>If there are </a:t>
            </a:r>
            <a:r>
              <a:rPr lang="en-US" sz="1800" b="1" i="1" dirty="0" smtClean="0"/>
              <a:t>a</a:t>
            </a:r>
            <a:r>
              <a:rPr lang="en-US" sz="1800" dirty="0" smtClean="0"/>
              <a:t> </a:t>
            </a:r>
            <a:r>
              <a:rPr lang="en-US" sz="1800" dirty="0"/>
              <a:t>ways of choosing one thing,</a:t>
            </a:r>
          </a:p>
          <a:p>
            <a:pPr marL="1022350" lvl="2" indent="-350838" algn="l">
              <a:buFont typeface="Wingdings" pitchFamily="2" charset="2"/>
              <a:buNone/>
            </a:pPr>
            <a:r>
              <a:rPr lang="en-US" sz="1800" b="1" i="1" dirty="0" smtClean="0"/>
              <a:t>b</a:t>
            </a:r>
            <a:r>
              <a:rPr lang="en-US" sz="1800" dirty="0" smtClean="0"/>
              <a:t> </a:t>
            </a:r>
            <a:r>
              <a:rPr lang="en-US" sz="1800" dirty="0"/>
              <a:t>ways of choosing a second after the first is chosen,</a:t>
            </a:r>
          </a:p>
          <a:p>
            <a:pPr marL="1022350" lvl="2" indent="-350838" algn="l">
              <a:buFont typeface="Wingdings" pitchFamily="2" charset="2"/>
              <a:buNone/>
            </a:pPr>
            <a:r>
              <a:rPr lang="en-US" sz="1800" b="1" i="1" dirty="0"/>
              <a:t>c</a:t>
            </a:r>
            <a:r>
              <a:rPr lang="en-US" sz="1800" dirty="0"/>
              <a:t> ways of choosing a third after the second is chosen…, and so on…,</a:t>
            </a:r>
          </a:p>
          <a:p>
            <a:pPr marL="1022350" lvl="2" indent="-350838" algn="l">
              <a:buFont typeface="Wingdings" pitchFamily="2" charset="2"/>
              <a:buNone/>
            </a:pPr>
            <a:r>
              <a:rPr lang="en-US" sz="1800" dirty="0"/>
              <a:t>and </a:t>
            </a:r>
            <a:r>
              <a:rPr lang="en-US" sz="1800" b="1" i="1" dirty="0"/>
              <a:t>z</a:t>
            </a:r>
            <a:r>
              <a:rPr lang="en-US" sz="1800" dirty="0"/>
              <a:t> ways of choosing the last item after the earlier choices,</a:t>
            </a:r>
          </a:p>
          <a:p>
            <a:pPr marL="1022350" lvl="2" indent="-350838" algn="l">
              <a:buFont typeface="Wingdings" pitchFamily="2" charset="2"/>
              <a:buNone/>
            </a:pPr>
            <a:r>
              <a:rPr lang="en-US" sz="1800" dirty="0"/>
              <a:t>then the total number of choice patterns is </a:t>
            </a:r>
            <a:r>
              <a:rPr lang="en-US" sz="1800" i="1" dirty="0"/>
              <a:t>a</a:t>
            </a:r>
            <a:r>
              <a:rPr lang="en-US" sz="1800" dirty="0"/>
              <a:t> </a:t>
            </a:r>
            <a:r>
              <a:rPr lang="en-US" sz="1800" dirty="0">
                <a:cs typeface="Arial" charset="0"/>
              </a:rPr>
              <a:t>×</a:t>
            </a:r>
            <a:r>
              <a:rPr lang="en-US" sz="1800" dirty="0"/>
              <a:t> </a:t>
            </a:r>
            <a:r>
              <a:rPr lang="en-US" sz="1800" i="1" dirty="0"/>
              <a:t>b </a:t>
            </a:r>
            <a:r>
              <a:rPr lang="en-US" sz="1800" dirty="0"/>
              <a:t>× </a:t>
            </a:r>
            <a:r>
              <a:rPr lang="en-US" sz="1800" i="1" dirty="0"/>
              <a:t>c </a:t>
            </a:r>
            <a:r>
              <a:rPr lang="en-US" sz="1800" dirty="0"/>
              <a:t>× … × </a:t>
            </a:r>
            <a:r>
              <a:rPr lang="en-US" sz="1800" i="1" dirty="0"/>
              <a:t>z</a:t>
            </a:r>
            <a:r>
              <a:rPr lang="en-US" sz="1800" dirty="0"/>
              <a:t>.</a:t>
            </a:r>
          </a:p>
          <a:p>
            <a:pPr marL="1022350" lvl="2" indent="-350838" algn="l">
              <a:buFont typeface="Wingdings" pitchFamily="2" charset="2"/>
              <a:buNone/>
            </a:pPr>
            <a:endParaRPr lang="en-US" sz="900" dirty="0"/>
          </a:p>
          <a:p>
            <a:pPr marL="342900" indent="-342900" algn="l">
              <a:buFont typeface="Wingdings" pitchFamily="2" charset="2"/>
              <a:buNone/>
            </a:pPr>
            <a:r>
              <a:rPr lang="en-US" sz="1600" dirty="0">
                <a:solidFill>
                  <a:srgbClr val="0000CC"/>
                </a:solidFill>
              </a:rPr>
              <a:t>Example: Jack has 9 shirts and 4 pairs of pants. He can wear 9 × 4 = 36 shirt-pant outfits.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5" name="Rectangle 7"/>
          <p:cNvSpPr>
            <a:spLocks noChangeArrowheads="1"/>
          </p:cNvSpPr>
          <p:nvPr/>
        </p:nvSpPr>
        <p:spPr bwMode="auto">
          <a:xfrm rot="10779890" flipV="1">
            <a:off x="8458200" y="6248400"/>
            <a:ext cx="533400" cy="452438"/>
          </a:xfrm>
          <a:prstGeom prst="rect">
            <a:avLst/>
          </a:prstGeom>
          <a:noFill/>
          <a:ln w="9525">
            <a:noFill/>
            <a:miter lim="800000"/>
            <a:headEnd/>
            <a:tailEnd/>
          </a:ln>
          <a:effectLst/>
        </p:spPr>
        <p:txBody>
          <a:bodyPr anchor="b"/>
          <a:lstStyle/>
          <a:p>
            <a:pPr algn="r">
              <a:spcBef>
                <a:spcPct val="0"/>
              </a:spcBef>
              <a:buClrTx/>
              <a:buFontTx/>
              <a:buNone/>
            </a:pPr>
            <a:fld id="{F5C2DF02-195B-4500-86A6-7AB4F9123E08}" type="slidenum">
              <a:rPr lang="en-US" altLang="en-US" sz="1800">
                <a:latin typeface="Garamond" pitchFamily="18" charset="0"/>
              </a:rPr>
              <a:pPr algn="r">
                <a:spcBef>
                  <a:spcPct val="0"/>
                </a:spcBef>
                <a:buClrTx/>
                <a:buFontTx/>
                <a:buNone/>
              </a:pPr>
              <a:t>9</a:t>
            </a:fld>
            <a:r>
              <a:rPr lang="en-US" altLang="en-US" sz="1800">
                <a:latin typeface="Garamond" pitchFamily="18" charset="0"/>
              </a:rPr>
              <a:t>   </a:t>
            </a:r>
          </a:p>
        </p:txBody>
      </p:sp>
      <p:sp>
        <p:nvSpPr>
          <p:cNvPr id="58383" name="Rectangle 15"/>
          <p:cNvSpPr>
            <a:spLocks noGrp="1" noChangeArrowheads="1"/>
          </p:cNvSpPr>
          <p:nvPr>
            <p:ph type="body" idx="1"/>
          </p:nvPr>
        </p:nvSpPr>
        <p:spPr>
          <a:xfrm>
            <a:off x="457200" y="1143000"/>
            <a:ext cx="8305800" cy="5105400"/>
          </a:xfrm>
        </p:spPr>
        <p:txBody>
          <a:bodyPr/>
          <a:lstStyle/>
          <a:p>
            <a:pPr>
              <a:lnSpc>
                <a:spcPct val="90000"/>
              </a:lnSpc>
            </a:pPr>
            <a:r>
              <a:rPr lang="en-US" u="sng" dirty="0"/>
              <a:t>Traveling Salesman Problem</a:t>
            </a:r>
            <a:r>
              <a:rPr lang="en-US" dirty="0"/>
              <a:t> (TSP)</a:t>
            </a:r>
          </a:p>
          <a:p>
            <a:pPr lvl="1">
              <a:lnSpc>
                <a:spcPct val="90000"/>
              </a:lnSpc>
            </a:pPr>
            <a:r>
              <a:rPr lang="en-US" dirty="0" smtClean="0"/>
              <a:t>It’s difficult </a:t>
            </a:r>
            <a:r>
              <a:rPr lang="en-US" dirty="0"/>
              <a:t>to solve Hamiltonian circuits when the number of vertices in a </a:t>
            </a:r>
            <a:r>
              <a:rPr lang="en-US" u="sng" dirty="0"/>
              <a:t>complete</a:t>
            </a:r>
            <a:r>
              <a:rPr lang="en-US" dirty="0"/>
              <a:t> graph increases (</a:t>
            </a:r>
            <a:r>
              <a:rPr lang="en-US" i="1" dirty="0"/>
              <a:t>n</a:t>
            </a:r>
            <a:r>
              <a:rPr lang="en-US" dirty="0"/>
              <a:t> becomes very large). </a:t>
            </a:r>
          </a:p>
          <a:p>
            <a:pPr lvl="1">
              <a:lnSpc>
                <a:spcPct val="90000"/>
              </a:lnSpc>
            </a:pPr>
            <a:r>
              <a:rPr lang="en-US" dirty="0"/>
              <a:t>This problem originated from a salesman determining his trip that minimizes costs (less mileage) as he visits the cities in a sales territory, starting and ending the trip in the same city.</a:t>
            </a:r>
          </a:p>
          <a:p>
            <a:pPr lvl="1">
              <a:lnSpc>
                <a:spcPct val="90000"/>
              </a:lnSpc>
            </a:pPr>
            <a:r>
              <a:rPr lang="en-US" dirty="0"/>
              <a:t>Many applications today:  bus schedules, mail drop-offs, </a:t>
            </a:r>
            <a:r>
              <a:rPr lang="en-US" dirty="0" smtClean="0"/>
              <a:t>parking meter coin </a:t>
            </a:r>
            <a:r>
              <a:rPr lang="en-US" dirty="0"/>
              <a:t>pick-up routes, etc.</a:t>
            </a:r>
          </a:p>
          <a:p>
            <a:pPr lvl="1">
              <a:lnSpc>
                <a:spcPct val="90000"/>
              </a:lnSpc>
            </a:pPr>
            <a:endParaRPr lang="en-US" sz="800" dirty="0"/>
          </a:p>
          <a:p>
            <a:pPr>
              <a:lnSpc>
                <a:spcPct val="90000"/>
              </a:lnSpc>
            </a:pPr>
            <a:r>
              <a:rPr lang="en-US" u="sng" dirty="0"/>
              <a:t>How can the TSP be solved</a:t>
            </a:r>
            <a:r>
              <a:rPr lang="en-US" dirty="0"/>
              <a:t>?</a:t>
            </a:r>
          </a:p>
          <a:p>
            <a:pPr lvl="2">
              <a:lnSpc>
                <a:spcPct val="90000"/>
              </a:lnSpc>
            </a:pPr>
            <a:r>
              <a:rPr lang="en-US" dirty="0"/>
              <a:t>Computer program can find optimal route (not always practical). </a:t>
            </a:r>
          </a:p>
          <a:p>
            <a:pPr lvl="2">
              <a:lnSpc>
                <a:spcPct val="90000"/>
              </a:lnSpc>
            </a:pPr>
            <a:r>
              <a:rPr lang="en-US" dirty="0"/>
              <a:t>Heuristic methods can be used to find a “fast” answer, but does not guarantee that it is always the optimal answer.</a:t>
            </a:r>
          </a:p>
          <a:p>
            <a:pPr lvl="3">
              <a:lnSpc>
                <a:spcPct val="90000"/>
              </a:lnSpc>
            </a:pPr>
            <a:r>
              <a:rPr lang="en-US" dirty="0"/>
              <a:t>Nearest neighbor algorithm</a:t>
            </a:r>
          </a:p>
          <a:p>
            <a:pPr lvl="3">
              <a:lnSpc>
                <a:spcPct val="90000"/>
              </a:lnSpc>
            </a:pPr>
            <a:r>
              <a:rPr lang="en-US" dirty="0"/>
              <a:t>Sorted edges algorithm</a:t>
            </a:r>
          </a:p>
        </p:txBody>
      </p:sp>
      <p:sp>
        <p:nvSpPr>
          <p:cNvPr id="58385" name="Rectangle 17"/>
          <p:cNvSpPr>
            <a:spLocks noGrp="1" noChangeArrowheads="1"/>
          </p:cNvSpPr>
          <p:nvPr>
            <p:ph type="title"/>
          </p:nvPr>
        </p:nvSpPr>
        <p:spPr>
          <a:noFill/>
          <a:ln/>
        </p:spPr>
        <p:txBody>
          <a:bodyPr/>
          <a:lstStyle/>
          <a:p>
            <a:r>
              <a:rPr lang="en-US" altLang="en-US"/>
              <a:t>Chapter 2:  Business Efficiency</a:t>
            </a:r>
            <a:br>
              <a:rPr lang="en-US" altLang="en-US"/>
            </a:br>
            <a:r>
              <a:rPr lang="en-US" altLang="en-US">
                <a:solidFill>
                  <a:srgbClr val="FF9900"/>
                </a:solidFill>
              </a:rPr>
              <a:t>Traveling Salesman Problem</a:t>
            </a:r>
            <a:endParaRPr lang="en-US">
              <a:solidFill>
                <a:srgbClr val="FF99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0000CC"/>
          </a:buClr>
          <a:buSzTx/>
          <a:buFont typeface="Wingdings" pitchFamily="2" charset="2"/>
          <a:buChar char="§"/>
          <a:tabLst/>
          <a:defRPr kumimoji="0" lang="en-US" sz="1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rgbClr val="0000CC"/>
          </a:buClr>
          <a:buSzTx/>
          <a:buFont typeface="Wingdings" pitchFamily="2" charset="2"/>
          <a:buChar char="§"/>
          <a:tabLst/>
          <a:defRPr kumimoji="0" lang="en-US" sz="17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2183</TotalTime>
  <Words>1039</Words>
  <Application>Microsoft Office PowerPoint</Application>
  <PresentationFormat>On-screen Show (4:3)</PresentationFormat>
  <Paragraphs>148</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Edge</vt:lpstr>
      <vt:lpstr>Microsoft Office Word Document</vt:lpstr>
      <vt:lpstr>Review Question</vt:lpstr>
      <vt:lpstr>Chapter 2:  Business Efficiency Hamiltonian Circuit</vt:lpstr>
      <vt:lpstr>Chapter 2:  Business Efficiency Hamiltonian Circuit vs. Euler Circuits</vt:lpstr>
      <vt:lpstr>Chapter 2:  Business Efficiency Hamiltonian Circuits</vt:lpstr>
      <vt:lpstr>Slide 5</vt:lpstr>
      <vt:lpstr>Chapter 2:  Business Efficiency Hamiltonian Circuit</vt:lpstr>
      <vt:lpstr>Chapter 2:  Business Efficiency Hamiltonian Circuits</vt:lpstr>
      <vt:lpstr>Chapter 2:  Business Efficiency Hamiltonian Circuit</vt:lpstr>
      <vt:lpstr>Chapter 2:  Business Efficiency Traveling Salesman Problem</vt:lpstr>
      <vt:lpstr>Slide 10</vt:lpstr>
      <vt:lpstr>Chapter 2:  Business Efficiency Traveling Salesman Problem — Nearest Neighbor</vt:lpstr>
      <vt:lpstr>Chapter 2:  Business Efficiency Traveling Salesman Problem — Sorted Edges</vt:lpstr>
      <vt:lpstr>Slide 13</vt:lpstr>
      <vt:lpstr>Slide 14</vt:lpstr>
    </vt:vector>
  </TitlesOfParts>
  <Company>Delphi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L. Adduci</dc:creator>
  <cp:lastModifiedBy>Suf</cp:lastModifiedBy>
  <cp:revision>94</cp:revision>
  <dcterms:created xsi:type="dcterms:W3CDTF">2005-09-25T23:56:03Z</dcterms:created>
  <dcterms:modified xsi:type="dcterms:W3CDTF">2013-11-06T12:11:40Z</dcterms:modified>
</cp:coreProperties>
</file>