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6" r:id="rId13"/>
    <p:sldId id="2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FABD8-EF8E-4BDD-AB90-D3ED3A16C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483D71-FAEE-4A8A-80D1-D78120DDD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D560B-D81F-4BE0-9762-B4A6E408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15C-A718-459D-BBB1-2D3F2F6112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3937C-41F8-4892-890B-C5BCB55D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FE054-1E16-4697-BFDE-F4227F0CE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922-4180-4A6F-ACE2-EEE051DA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3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F1769-7A25-40CD-9E16-C488552AF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86947-5ED8-4117-9435-7227DA062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89FAD-D256-43E2-BB76-B9FFACF0D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15C-A718-459D-BBB1-2D3F2F6112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91FE8-7FD4-45AC-9A0C-BA1ACB802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BA460-4581-4B1C-971C-155BBDBDC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922-4180-4A6F-ACE2-EEE051DA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28669-AB66-46B4-AE31-3C879F5E5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2E317-C253-41B5-AE81-7D1D7137E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B8704-14D0-412F-8AF4-66F8EB128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15C-A718-459D-BBB1-2D3F2F6112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04F16-6072-457E-A0DF-0CD0153B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E3994-301B-49D9-8714-227195EBA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922-4180-4A6F-ACE2-EEE051DA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6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44476"/>
            <a:ext cx="11180233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17600" y="1905000"/>
            <a:ext cx="10676467" cy="41910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B2F33B8-2719-4A7A-8526-0CA6944CE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CCCF53F-D402-4C51-9785-7118DCE44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2909321-7C58-47D6-B906-29F8D454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E239E-74E6-4BDC-920A-4204427B2B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42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4EF83-D43E-4E63-8347-C284274A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9A228-DF48-4DF1-B073-D6AFA4127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9B7C-A6E6-48C4-BB9C-B1419A7FE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15C-A718-459D-BBB1-2D3F2F6112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E1D0B-AAC4-465B-A180-6C9B85343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87751-205C-4B31-81AA-3150191C8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922-4180-4A6F-ACE2-EEE051DA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A8231-4250-4401-A513-8DCC30FF3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68C5-DC2A-47DC-9515-9123A6542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9A67E-519E-4690-9568-82ACA8D2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15C-A718-459D-BBB1-2D3F2F6112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1F119-CF6C-426A-B96F-654D6B50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00D18-696F-49ED-887D-9F3708FE9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922-4180-4A6F-ACE2-EEE051DA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7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24EDF-6799-4850-A7D5-5F4B6A530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D8203-4C16-4422-94C2-7E9D75FFB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50C44-D610-4E6C-935C-005EC4EF2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894BC-E9FB-4399-9235-34E3BDEC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15C-A718-459D-BBB1-2D3F2F6112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BBB7A-543E-4E64-8AA0-FC0C63C30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9FE40-80FD-464F-BC53-55BF0E08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922-4180-4A6F-ACE2-EEE051DA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7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1792D-4512-46DB-B7D2-238DBA79C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49028-F6B4-4D36-BB65-7AB35BD7C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8E2525-2FA0-4FD0-955F-E666142A9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15EAB-69FA-4240-B3D6-C4B052B51F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DAEFDF-32E9-4EBA-B072-BE5375427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27DA20-6633-4C5F-8BEA-0CA4673A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15C-A718-459D-BBB1-2D3F2F6112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945D44-5D12-40DD-8774-592E3FAF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99736-0137-4973-A4F3-657F0BBB0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922-4180-4A6F-ACE2-EEE051DA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2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F78BA-8D9D-4EF1-902A-6DE672D6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40F6A0-D6FD-438B-8621-5482B7098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15C-A718-459D-BBB1-2D3F2F6112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FDB8F3-95D2-4C09-97C8-FC4C92CA0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F5E608-064F-4BCB-92EB-D90724DF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922-4180-4A6F-ACE2-EEE051DA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1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1DAC5-018D-4442-BEC3-E38687A3D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15C-A718-459D-BBB1-2D3F2F6112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241A0-5224-445A-9765-A9B69018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82AA72-D631-4466-B07D-E3D73917D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922-4180-4A6F-ACE2-EEE051DA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1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D7B98-2903-4C11-A924-86E1E70DB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12302-1CE8-4757-AF61-902991591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67B2FE-A584-4121-BD23-FF01130AA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F89BA-8B57-4D2A-A6C7-B40BD42CF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15C-A718-459D-BBB1-2D3F2F6112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31BB-8E21-46A6-9017-653BEA31E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2EE80-9F7B-47AE-899C-7B97D3E5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922-4180-4A6F-ACE2-EEE051DA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5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5F4A6-F6C2-4F0D-9C6B-985AAB7DC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7A130-C48F-4595-AA6D-01F4BB319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ACB14-40B2-49B2-8F4B-E953775AD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0ED34-0021-4FC6-BE53-37012DD50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9215C-A718-459D-BBB1-2D3F2F6112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44EA5-89C3-4455-9189-8D6F3C4AE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A8BD5-8205-497B-8DD7-B98C7AE66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922-4180-4A6F-ACE2-EEE051DA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3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B2A1AB-4B27-447D-BA56-05379A908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CAE0D-72C5-451E-A56F-DED6295D1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C8E5-E318-4B65-86E1-DCBF28C87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9215C-A718-459D-BBB1-2D3F2F611237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8B460-87F8-4E0F-8280-1B4A5FD5DF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F7703-0EF8-45A6-9E92-08DE9A437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5A922-4180-4A6F-ACE2-EEE051DAE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1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imgres?imgurl=http://www.wallpaperbase.com/wallpapers/cars/rollsroyce/rolls_royce_6.jpg&amp;imgrefurl=http://www.wallpaperbase.com/cars-rollsroyce.shtml&amp;usg=__tLZuI6pPa0G2QceddN56pGUMtcE=&amp;h=768&amp;w=1024&amp;sz=160&amp;hl=en&amp;start=10&amp;zoom=1&amp;um=1&amp;itbs=1&amp;tbnid=mu0hLl7bHMz41M:&amp;tbnh=113&amp;tbnw=150&amp;prev=/images%3Fq%3Drolls%2Broyce%26um%3D1%26hl%3Den%26tbs%3Disch:1&amp;ei=cB5UTbyaIoL6tgfZy5XuC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314EF13-1AD0-45FA-8E4A-DB829EBFBAD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Taking Turns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D50D226-7326-4E80-AB20-351132D00F0F}"/>
              </a:ext>
            </a:extLst>
          </p:cNvPr>
          <p:cNvSpPr>
            <a:spLocks noGrp="1" noRot="1" noChangeArrowheads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We learned how to take turns at an early age.  Think back to elementary school and picking teams on the playground.  One team chose a person, then the other team took a turn.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Property settlement in a divorce is a more serious issue, but the same procedure, taking turns, can be used here as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785B027-2E45-4751-9656-7D66136724C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Taking Turns	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80ED778-1AC5-4BAF-8C28-083855A9785C}"/>
              </a:ext>
            </a:extLst>
          </p:cNvPr>
          <p:cNvSpPr>
            <a:spLocks noGrp="1" noRot="1" noChangeArrowheads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It will turn out that Bob should open with his </a:t>
            </a:r>
            <a:r>
              <a:rPr lang="en-US" altLang="en-US" i="1" dirty="0"/>
              <a:t>A</a:t>
            </a:r>
            <a:r>
              <a:rPr lang="en-US" altLang="en-US" dirty="0"/>
              <a:t> (his 1</a:t>
            </a:r>
            <a:r>
              <a:rPr lang="en-US" altLang="en-US" baseline="30000" dirty="0"/>
              <a:t>st</a:t>
            </a:r>
            <a:r>
              <a:rPr lang="en-US" altLang="en-US" dirty="0"/>
              <a:t> choice) followed by Carol’s choice of </a:t>
            </a:r>
            <a:r>
              <a:rPr lang="en-US" altLang="en-US" i="1" dirty="0"/>
              <a:t>C</a:t>
            </a:r>
            <a:r>
              <a:rPr lang="en-US" altLang="en-US" dirty="0"/>
              <a:t>.  Bob will then take </a:t>
            </a:r>
            <a:r>
              <a:rPr lang="en-US" altLang="en-US" i="1" dirty="0"/>
              <a:t>B</a:t>
            </a:r>
            <a:r>
              <a:rPr lang="en-US" altLang="en-US" dirty="0"/>
              <a:t>, Carol will follow with </a:t>
            </a:r>
            <a:r>
              <a:rPr lang="en-US" altLang="en-US" i="1" dirty="0"/>
              <a:t>E</a:t>
            </a:r>
            <a:r>
              <a:rPr lang="en-US" altLang="en-US" dirty="0"/>
              <a:t>, and finally Bob will get </a:t>
            </a:r>
            <a:r>
              <a:rPr lang="en-US" altLang="en-US" i="1" dirty="0"/>
              <a:t>D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Intuition: A rational player will never willingly choose his or her least preferred alternative and a rational player will avoid wasting a choice on a object that he or she knows will remain available  and thus can be chosen later.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125B080-DF80-49D8-9A34-313FA78EE0E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Taking Turns</a:t>
            </a:r>
            <a:br>
              <a:rPr lang="en-US" altLang="en-US"/>
            </a:br>
            <a:r>
              <a:rPr lang="en-US" altLang="en-US" sz="2400"/>
              <a:t>Perform the procedure with Carol going first</a:t>
            </a:r>
            <a:endParaRPr lang="en-US" altLang="en-US"/>
          </a:p>
        </p:txBody>
      </p:sp>
      <p:graphicFrame>
        <p:nvGraphicFramePr>
          <p:cNvPr id="33825" name="Group 33">
            <a:extLst>
              <a:ext uri="{FF2B5EF4-FFF2-40B4-BE49-F238E27FC236}">
                <a16:creationId xmlns:a16="http://schemas.microsoft.com/office/drawing/2014/main" id="{08A82D09-8FF2-4C28-8B87-E08CCF5B6642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362200" y="1905001"/>
          <a:ext cx="8007350" cy="3916362"/>
        </p:xfrm>
        <a:graphic>
          <a:graphicData uri="http://schemas.openxmlformats.org/drawingml/2006/table">
            <a:tbl>
              <a:tblPr/>
              <a:tblGrid>
                <a:gridCol w="2668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8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5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Bob’s Ranking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Carol’s Ranking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Best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Pension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House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Second best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House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Investments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Third best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Investments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Pension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Worst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Vehicles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Vehicles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47C4A82-2112-457A-91DD-031EB3F520D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39E4F5F-BA3A-41DC-AF1A-102D1C16A64C}"/>
              </a:ext>
            </a:extLst>
          </p:cNvPr>
          <p:cNvSpPr>
            <a:spLocks noGrp="1" noRot="1" noChangeArrowheads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Andre and Ratha’s grandma passed away and left them with the following and they ranked accordingly:</a:t>
            </a:r>
            <a:r>
              <a:rPr lang="en-US" altLang="en-US" sz="3200">
                <a:solidFill>
                  <a:schemeClr val="accent2"/>
                </a:solidFill>
              </a:rPr>
              <a:t>		     Andre			Ratha</a:t>
            </a:r>
          </a:p>
          <a:p>
            <a:pPr eaLnBrk="1" hangingPunct="1"/>
            <a:r>
              <a:rPr lang="en-US" altLang="en-US" sz="2000"/>
              <a:t>Cabin		10			5</a:t>
            </a:r>
          </a:p>
          <a:p>
            <a:pPr eaLnBrk="1" hangingPunct="1"/>
            <a:r>
              <a:rPr lang="en-US" altLang="en-US" sz="2000"/>
              <a:t>Club		20			35</a:t>
            </a:r>
          </a:p>
          <a:p>
            <a:pPr eaLnBrk="1" hangingPunct="1"/>
            <a:r>
              <a:rPr lang="en-US" altLang="en-US" sz="2000"/>
              <a:t>Buggati	25			20</a:t>
            </a:r>
          </a:p>
          <a:p>
            <a:pPr eaLnBrk="1" hangingPunct="1"/>
            <a:r>
              <a:rPr lang="en-US" altLang="en-US" sz="2000"/>
              <a:t>House	20			15</a:t>
            </a:r>
          </a:p>
          <a:p>
            <a:pPr eaLnBrk="1" hangingPunct="1"/>
            <a:r>
              <a:rPr lang="en-US" altLang="en-US" sz="2000"/>
              <a:t>Cash		25			25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02B2335C-67BB-403A-85AF-3A7B0C2DA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Knaster Practice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7BECD7-8B1C-475C-86B9-5055A175678E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2133601" y="1752600"/>
          <a:ext cx="6405563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3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House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Motorcycle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Rolls</a:t>
                      </a:r>
                      <a:r>
                        <a:rPr lang="en-US" baseline="0" dirty="0"/>
                        <a:t> Royce</a:t>
                      </a:r>
                      <a:endParaRPr lang="en-US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Lisa 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30,000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5,100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/>
                        <a:t>31,200</a:t>
                      </a:r>
                      <a:endParaRPr lang="en-US" dirty="0"/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Jerome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33,000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5,520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27,000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/>
                        <a:t>Michael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42,000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4,200</a:t>
                      </a:r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26,100</a:t>
                      </a:r>
                    </a:p>
                  </a:txBody>
                  <a:tcPr marL="91435" marR="914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9966" name="Picture 36" descr="http://t1.gstatic.com/images?q=tbn:ANd9GcTGR8n9NZTGWCEAIp388NzHsS4iAFktZp03U2x8M6gxjpRpGqKFY18D5YKC">
            <a:hlinkClick r:id="rId2"/>
            <a:extLst>
              <a:ext uri="{FF2B5EF4-FFF2-40B4-BE49-F238E27FC236}">
                <a16:creationId xmlns:a16="http://schemas.microsoft.com/office/drawing/2014/main" id="{E00A32C1-9E73-4EFB-88DD-606766B26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976689"/>
            <a:ext cx="2724150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AADD20D-9A73-406E-A718-0917D5E7E67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Taking Turns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467F004-C576-4D6B-A260-5669D0BAFC9D}"/>
              </a:ext>
            </a:extLst>
          </p:cNvPr>
          <p:cNvSpPr>
            <a:spLocks noGrp="1" noRot="1" noChangeArrowheads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Definition:  A fair division procedure in which two or more parties alternate selecting objects.</a:t>
            </a:r>
          </a:p>
          <a:p>
            <a:pPr eaLnBrk="1" hangingPunct="1"/>
            <a:r>
              <a:rPr lang="en-US" altLang="en-US"/>
              <a:t>With two parties (that is all we will use) one party selects and object, then the second party selects one, then the first party again, and so 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3869F34-A745-47E0-85D2-3000F037EDB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Taking Turns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378E20B-27C7-40C6-AFDB-1771A14FAB17}"/>
              </a:ext>
            </a:extLst>
          </p:cNvPr>
          <p:cNvSpPr>
            <a:spLocks noGrp="1" noRot="1" noChangeArrowheads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Interesting questions to consider:</a:t>
            </a:r>
          </a:p>
          <a:p>
            <a:pPr lvl="1" eaLnBrk="1" hangingPunct="1"/>
            <a:r>
              <a:rPr lang="en-US" altLang="en-US"/>
              <a:t>How do we decide who chooses first?</a:t>
            </a:r>
          </a:p>
          <a:p>
            <a:pPr lvl="1" eaLnBrk="1" hangingPunct="1"/>
            <a:r>
              <a:rPr lang="en-US" altLang="en-US"/>
              <a:t>Because choosing first is often quite an advantage, shouldn’t we compensate the other party in someway, perhaps giving him or her extra choices at the next turn?</a:t>
            </a:r>
          </a:p>
          <a:p>
            <a:pPr lvl="1" eaLnBrk="1" hangingPunct="1"/>
            <a:r>
              <a:rPr lang="en-US" altLang="en-US"/>
              <a:t>Should a player always choose the object he or she most favors from those that remain, or are there strategic considerations that players should take into account?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B5F4D3A-853F-4432-8C7B-1BCA2330F4C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Taking Turns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6FD61DA-CA03-480C-A2E1-E39447FDF099}"/>
              </a:ext>
            </a:extLst>
          </p:cNvPr>
          <p:cNvSpPr>
            <a:spLocks noGrp="1" noRot="1" noChangeArrowheads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The answer to the first question is often “flip a coin”</a:t>
            </a:r>
          </a:p>
          <a:p>
            <a:pPr lvl="1" eaLnBrk="1" hangingPunct="1"/>
            <a:r>
              <a:rPr lang="en-US" altLang="en-US"/>
              <a:t>Another possibility: bid, like an auction</a:t>
            </a:r>
          </a:p>
          <a:p>
            <a:pPr eaLnBrk="1" hangingPunct="1"/>
            <a:r>
              <a:rPr lang="en-US" altLang="en-US"/>
              <a:t>Question 2: less clear answer</a:t>
            </a:r>
          </a:p>
          <a:p>
            <a:pPr eaLnBrk="1" hangingPunct="1"/>
            <a:r>
              <a:rPr lang="en-US" altLang="en-US"/>
              <a:t>Question 3: what we want to pursue.  Let’s look at an example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EE52FD5-DD6E-44A9-9C98-DBD229170DC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Taking Turns</a:t>
            </a:r>
          </a:p>
        </p:txBody>
      </p:sp>
      <p:graphicFrame>
        <p:nvGraphicFramePr>
          <p:cNvPr id="26658" name="Group 34">
            <a:extLst>
              <a:ext uri="{FF2B5EF4-FFF2-40B4-BE49-F238E27FC236}">
                <a16:creationId xmlns:a16="http://schemas.microsoft.com/office/drawing/2014/main" id="{BFF89041-B878-4F4B-968E-26064AB35C57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362200" y="1905001"/>
          <a:ext cx="8007350" cy="4297426"/>
        </p:xfrm>
        <a:graphic>
          <a:graphicData uri="http://schemas.openxmlformats.org/drawingml/2006/table">
            <a:tbl>
              <a:tblPr/>
              <a:tblGrid>
                <a:gridCol w="2668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8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Bob’s Ranking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Carol’s Ranking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Best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Pension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House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Second best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House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Investments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Third best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Investments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Pension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Worst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Vehicles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Vehicles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9221616-1A57-4261-B8B7-A5C2A7D5EBB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Taking Turns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F4A7008-5A41-4633-AF6E-D6DED89CEF02}"/>
              </a:ext>
            </a:extLst>
          </p:cNvPr>
          <p:cNvSpPr>
            <a:spLocks noGrp="1" noRot="1" noChangeArrowheads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First situation:</a:t>
            </a:r>
          </a:p>
          <a:p>
            <a:pPr lvl="1" eaLnBrk="1" hangingPunct="1"/>
            <a:r>
              <a:rPr lang="en-US" altLang="en-US"/>
              <a:t>We can assume if Carol knows nothing of Bob’s preferences, she will choose sincerely.  If Bob is also sincere, and if he chooses first, the items will be allocated as follows:</a:t>
            </a:r>
          </a:p>
          <a:p>
            <a:pPr lvl="2" eaLnBrk="1" hangingPunct="1"/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turn: Bob takes the pension</a:t>
            </a:r>
          </a:p>
          <a:p>
            <a:pPr lvl="2" eaLnBrk="1" hangingPunct="1"/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turn: Carol takes the house</a:t>
            </a:r>
          </a:p>
          <a:p>
            <a:pPr lvl="2" eaLnBrk="1" hangingPunct="1"/>
            <a:r>
              <a:rPr lang="en-US" altLang="en-US"/>
              <a:t>3</a:t>
            </a:r>
            <a:r>
              <a:rPr lang="en-US" altLang="en-US" baseline="30000"/>
              <a:t>rd</a:t>
            </a:r>
            <a:r>
              <a:rPr lang="en-US" altLang="en-US"/>
              <a:t> turn: Bob takes the investments</a:t>
            </a:r>
          </a:p>
          <a:p>
            <a:pPr lvl="2" eaLnBrk="1" hangingPunct="1"/>
            <a:r>
              <a:rPr lang="en-US" altLang="en-US"/>
              <a:t>4</a:t>
            </a:r>
            <a:r>
              <a:rPr lang="en-US" altLang="en-US" baseline="30000"/>
              <a:t>th</a:t>
            </a:r>
            <a:r>
              <a:rPr lang="en-US" altLang="en-US"/>
              <a:t> turn: Carol takes the vehicles</a:t>
            </a:r>
          </a:p>
          <a:p>
            <a:pPr eaLnBrk="1" hangingPunct="1"/>
            <a:r>
              <a:rPr lang="en-US" altLang="en-US"/>
              <a:t>Bob gets his first and third choices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89DE467-A107-4781-AA2D-2083935325C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Taking Turns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498DED2-F42A-44B6-B6A7-9C075F530796}"/>
              </a:ext>
            </a:extLst>
          </p:cNvPr>
          <p:cNvSpPr>
            <a:spLocks noGrp="1" noRot="1" noChangeArrowheads="1"/>
          </p:cNvSpPr>
          <p:nvPr>
            <p:ph sz="quarter" idx="1"/>
          </p:nvPr>
        </p:nvSpPr>
        <p:spPr>
          <a:xfrm>
            <a:off x="2362200" y="1447800"/>
            <a:ext cx="8007350" cy="4876800"/>
          </a:xfrm>
        </p:spPr>
        <p:txBody>
          <a:bodyPr/>
          <a:lstStyle/>
          <a:p>
            <a:pPr eaLnBrk="1" hangingPunct="1"/>
            <a:r>
              <a:rPr lang="en-US" altLang="en-US"/>
              <a:t>Second situation</a:t>
            </a:r>
          </a:p>
          <a:p>
            <a:pPr lvl="1" eaLnBrk="1" hangingPunct="1"/>
            <a:r>
              <a:rPr lang="en-US" altLang="en-US"/>
              <a:t>If Bob bypasses pension for now and chooses the house first, the allocations would be as follows:</a:t>
            </a:r>
          </a:p>
          <a:p>
            <a:pPr lvl="2" eaLnBrk="1" hangingPunct="1"/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turn:  Bob takes the house</a:t>
            </a:r>
          </a:p>
          <a:p>
            <a:pPr lvl="2" eaLnBrk="1" hangingPunct="1"/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turn: Carol takes the investments</a:t>
            </a:r>
          </a:p>
          <a:p>
            <a:pPr lvl="2" eaLnBrk="1" hangingPunct="1"/>
            <a:r>
              <a:rPr lang="en-US" altLang="en-US"/>
              <a:t>3</a:t>
            </a:r>
            <a:r>
              <a:rPr lang="en-US" altLang="en-US" baseline="30000"/>
              <a:t>rd</a:t>
            </a:r>
            <a:r>
              <a:rPr lang="en-US" altLang="en-US"/>
              <a:t> turn:  Bob takes the pension</a:t>
            </a:r>
          </a:p>
          <a:p>
            <a:pPr lvl="2" eaLnBrk="1" hangingPunct="1"/>
            <a:r>
              <a:rPr lang="en-US" altLang="en-US"/>
              <a:t>4</a:t>
            </a:r>
            <a:r>
              <a:rPr lang="en-US" altLang="en-US" baseline="30000"/>
              <a:t>th</a:t>
            </a:r>
            <a:r>
              <a:rPr lang="en-US" altLang="en-US"/>
              <a:t> turn: Carol is left with the vehicles.</a:t>
            </a:r>
          </a:p>
          <a:p>
            <a:pPr lvl="1" eaLnBrk="1" hangingPunct="1"/>
            <a:r>
              <a:rPr lang="en-US" altLang="en-US"/>
              <a:t>Thus, by being insincere, Bob does better – getting his first and second favorites.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F9F16F6-DD07-4B0B-ACD2-565A12B663F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Taking Turns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C6DBA8C-3A97-4904-942C-8A9D3AC45C75}"/>
              </a:ext>
            </a:extLst>
          </p:cNvPr>
          <p:cNvSpPr>
            <a:spLocks noGrp="1" noRot="1" noChangeArrowheads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 dirty="0"/>
              <a:t>Strategy to use:  Assume Sincerity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We will assume sincerity and so we will choose from top down.</a:t>
            </a:r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B3CED23-DD23-424B-B58A-8AC0BB82A7B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Taking Turns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3F72F67-97F7-4EC2-B5B0-F289C2303217}"/>
              </a:ext>
            </a:extLst>
          </p:cNvPr>
          <p:cNvSpPr>
            <a:spLocks noGrp="1" noRot="1" noChangeArrowheads="1"/>
          </p:cNvSpPr>
          <p:nvPr>
            <p:ph sz="quarter" idx="1"/>
          </p:nvPr>
        </p:nvSpPr>
        <p:spPr>
          <a:xfrm>
            <a:off x="1981200" y="1295400"/>
            <a:ext cx="838835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Suppose there are 5 objects, A, B, C, D, E, with Bob choosing first.  We have the objects ranked in the following preference lists: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u="sng"/>
              <a:t>Bob</a:t>
            </a:r>
            <a:r>
              <a:rPr lang="en-US" altLang="en-US"/>
              <a:t>		</a:t>
            </a:r>
            <a:r>
              <a:rPr lang="en-US" altLang="en-US" u="sng"/>
              <a:t>Carol</a:t>
            </a:r>
            <a:endParaRPr lang="en-US" altLang="en-US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A				C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B				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C				D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D				A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E				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686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Taking Turns</vt:lpstr>
      <vt:lpstr>Taking Turns</vt:lpstr>
      <vt:lpstr>Taking Turns</vt:lpstr>
      <vt:lpstr>Taking Turns</vt:lpstr>
      <vt:lpstr>Taking Turns</vt:lpstr>
      <vt:lpstr>Taking Turns</vt:lpstr>
      <vt:lpstr>Taking Turns</vt:lpstr>
      <vt:lpstr>Taking Turns</vt:lpstr>
      <vt:lpstr>Taking Turns</vt:lpstr>
      <vt:lpstr>Taking Turns </vt:lpstr>
      <vt:lpstr>Taking Turns Perform the procedure with Carol going first</vt:lpstr>
      <vt:lpstr>PowerPoint Presentation</vt:lpstr>
      <vt:lpstr>Knaster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Turns</dc:title>
  <dc:creator>Joshua Ruger</dc:creator>
  <cp:lastModifiedBy>Joshua Ruger</cp:lastModifiedBy>
  <cp:revision>1</cp:revision>
  <dcterms:created xsi:type="dcterms:W3CDTF">2020-02-07T17:26:46Z</dcterms:created>
  <dcterms:modified xsi:type="dcterms:W3CDTF">2020-02-07T17:30:05Z</dcterms:modified>
</cp:coreProperties>
</file>